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embeddedFontLst>
    <p:embeddedFont>
      <p:font typeface="Roboto" panose="02000000000000000000" pitchFamily="2" charset="0"/>
      <p:regular r:id="rId15"/>
      <p:bold r:id="rId16"/>
      <p:italic r:id="rId17"/>
      <p:boldItalic r:id="rId18"/>
    </p:embeddedFont>
    <p:embeddedFont>
      <p:font typeface="Roboto Slab" pitchFamily="2" charset="0"/>
      <p:regular r:id="rId19"/>
      <p:bold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65CEEAE-27A4-44CF-8016-62DDAD7276FD}">
  <a:tblStyle styleId="{A65CEEAE-27A4-44CF-8016-62DDAD7276FD}"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605" y="43"/>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a011f2d691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a011f2d691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342900" algn="l" rtl="0">
              <a:lnSpc>
                <a:spcPct val="115000"/>
              </a:lnSpc>
              <a:spcBef>
                <a:spcPts val="0"/>
              </a:spcBef>
              <a:spcAft>
                <a:spcPts val="0"/>
              </a:spcAft>
              <a:buNone/>
            </a:pPr>
            <a:endParaRPr sz="3100">
              <a:solidFill>
                <a:schemeClr val="dk1"/>
              </a:solidFill>
              <a:latin typeface="Times New Roman"/>
              <a:ea typeface="Times New Roman"/>
              <a:cs typeface="Times New Roman"/>
              <a:sym typeface="Times New Roman"/>
            </a:endParaRPr>
          </a:p>
          <a:p>
            <a:pPr marL="0" lvl="0" indent="0" algn="l" rtl="0">
              <a:lnSpc>
                <a:spcPct val="115000"/>
              </a:lnSpc>
              <a:spcBef>
                <a:spcPts val="1500"/>
              </a:spcBef>
              <a:spcAft>
                <a:spcPts val="0"/>
              </a:spcAft>
              <a:buNone/>
            </a:pPr>
            <a:r>
              <a:rPr lang="en" sz="2600">
                <a:solidFill>
                  <a:schemeClr val="dk1"/>
                </a:solidFill>
                <a:latin typeface="Roboto"/>
                <a:ea typeface="Roboto"/>
                <a:cs typeface="Roboto"/>
                <a:sym typeface="Roboto"/>
              </a:rPr>
              <a:t>We see the company's dedication shining through their annual report. They're all about seizing opportunities, especially in creating treatments for cancer known as allogeneic CAR T therapies. They've shared detailed plans on how they're investing in these therapies to help those battling cancer.</a:t>
            </a:r>
            <a:endParaRPr sz="2600">
              <a:solidFill>
                <a:schemeClr val="dk1"/>
              </a:solidFill>
              <a:latin typeface="Roboto"/>
              <a:ea typeface="Roboto"/>
              <a:cs typeface="Roboto"/>
              <a:sym typeface="Roboto"/>
            </a:endParaRPr>
          </a:p>
          <a:p>
            <a:pPr marL="0" lvl="0" indent="0" algn="l" rtl="0">
              <a:lnSpc>
                <a:spcPct val="115000"/>
              </a:lnSpc>
              <a:spcBef>
                <a:spcPts val="1500"/>
              </a:spcBef>
              <a:spcAft>
                <a:spcPts val="0"/>
              </a:spcAft>
              <a:buNone/>
            </a:pPr>
            <a:r>
              <a:rPr lang="en" sz="2600">
                <a:solidFill>
                  <a:schemeClr val="dk1"/>
                </a:solidFill>
                <a:latin typeface="Roboto"/>
                <a:ea typeface="Roboto"/>
                <a:cs typeface="Roboto"/>
                <a:sym typeface="Roboto"/>
              </a:rPr>
              <a:t>What's impressive is how they're teaming up with different groups, almost like building a team of superheroes, to make big changes. It shows just how much they want to innovate and make a difference in their field.</a:t>
            </a:r>
            <a:endParaRPr sz="2600">
              <a:solidFill>
                <a:schemeClr val="dk1"/>
              </a:solidFill>
              <a:latin typeface="Roboto"/>
              <a:ea typeface="Roboto"/>
              <a:cs typeface="Roboto"/>
              <a:sym typeface="Roboto"/>
            </a:endParaRPr>
          </a:p>
          <a:p>
            <a:pPr marL="0" lvl="0" indent="0" algn="l" rtl="0">
              <a:lnSpc>
                <a:spcPct val="115000"/>
              </a:lnSpc>
              <a:spcBef>
                <a:spcPts val="1500"/>
              </a:spcBef>
              <a:spcAft>
                <a:spcPts val="0"/>
              </a:spcAft>
              <a:buNone/>
            </a:pPr>
            <a:r>
              <a:rPr lang="en" sz="2600">
                <a:solidFill>
                  <a:schemeClr val="dk1"/>
                </a:solidFill>
                <a:latin typeface="Roboto"/>
                <a:ea typeface="Roboto"/>
                <a:cs typeface="Roboto"/>
                <a:sym typeface="Roboto"/>
              </a:rPr>
              <a:t>But here's the challenge—they also have to navigate the rules in healthcare and biotech. These rules can slow down their progress. So, it's crucial for them to ensure that their brilliant ideas fit within these rules to really make it work</a:t>
            </a:r>
            <a:endParaRPr sz="2600">
              <a:solidFill>
                <a:schemeClr val="dk1"/>
              </a:solidFill>
              <a:latin typeface="Roboto"/>
              <a:ea typeface="Roboto"/>
              <a:cs typeface="Roboto"/>
              <a:sym typeface="Roboto"/>
            </a:endParaRPr>
          </a:p>
          <a:p>
            <a:pPr marL="0" lvl="0" indent="342900" algn="l" rtl="0">
              <a:lnSpc>
                <a:spcPct val="115000"/>
              </a:lnSpc>
              <a:spcBef>
                <a:spcPts val="0"/>
              </a:spcBef>
              <a:spcAft>
                <a:spcPts val="0"/>
              </a:spcAft>
              <a:buClr>
                <a:schemeClr val="dk1"/>
              </a:buClr>
              <a:buSzPts val="1100"/>
              <a:buFont typeface="Arial"/>
              <a:buNone/>
            </a:pPr>
            <a:endParaRPr sz="2200">
              <a:solidFill>
                <a:schemeClr val="dk1"/>
              </a:solidFill>
              <a:latin typeface="Times New Roman"/>
              <a:ea typeface="Times New Roman"/>
              <a:cs typeface="Times New Roman"/>
              <a:sym typeface="Times New Roman"/>
            </a:endParaRPr>
          </a:p>
          <a:p>
            <a:pPr marL="0" lvl="0" indent="0" algn="l" rtl="0">
              <a:spcBef>
                <a:spcPts val="600"/>
              </a:spcBef>
              <a:spcAft>
                <a:spcPts val="0"/>
              </a:spcAft>
              <a:buNone/>
            </a:pPr>
            <a:endParaRPr sz="1600">
              <a:solidFill>
                <a:schemeClr val="dk1"/>
              </a:solidFill>
            </a:endParaRPr>
          </a:p>
          <a:p>
            <a:pPr marL="0" lvl="0" indent="0" algn="l" rtl="0">
              <a:spcBef>
                <a:spcPts val="0"/>
              </a:spcBef>
              <a:spcAft>
                <a:spcPts val="0"/>
              </a:spcAft>
              <a:buNone/>
            </a:pPr>
            <a:endParaRPr sz="16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93130e484c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93130e484c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could happen if allogene continues as they are </a:t>
            </a:r>
            <a:endParaRPr/>
          </a:p>
          <a:p>
            <a:pPr marL="0" lvl="0" indent="0" algn="l" rtl="0">
              <a:spcBef>
                <a:spcPts val="0"/>
              </a:spcBef>
              <a:spcAft>
                <a:spcPts val="0"/>
              </a:spcAft>
              <a:buNone/>
            </a:pPr>
            <a:r>
              <a:rPr lang="en"/>
              <a:t>and</a:t>
            </a:r>
            <a:endParaRPr/>
          </a:p>
          <a:p>
            <a:pPr marL="0" lvl="0" indent="0" algn="l" rtl="0">
              <a:spcBef>
                <a:spcPts val="0"/>
              </a:spcBef>
              <a:spcAft>
                <a:spcPts val="0"/>
              </a:spcAft>
              <a:buNone/>
            </a:pPr>
            <a:r>
              <a:rPr lang="en"/>
              <a:t>What could happen if allogene adopts to our suggested changes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93130e484c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93130e484c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3 points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Hyper focus on to getting FDA approval</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(this is the main barrier between allogene and profitability, allowing allogene to sell their products would result in huge profit margins and control over the industry)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Diversify leadership and consequently labour force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leadership in this company are a monolithic group trying to discover and implement something new, it would be beneficial to gain new eyes and ideas to give allogene a competitive advantage against its competitors)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Enter Strategic Alliances with suppliers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(while the industry is highly competitive, making alliances both unlikely and highly risky, alliances with suppliers would give allogene an advantage while hindering other competitors attempting to beat Allogene to the finish line)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Enter the traditional Cancer treatment industry</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(maintaining research in the CAR T while adding traditional treatments to their product mix would allow allogene to keep it’s head above water. It would also allow for more information for research)</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96d66de80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96d66de8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Or in simple terms, they draw blood from healthy man or woman they store their white blood cells, and then they program their white blood cells through gene editing  to attack and destroy cancer cells. They then inject these white blood cells or T cells in the patient</a:t>
            </a:r>
            <a:endParaRPr/>
          </a:p>
          <a:p>
            <a:pPr marL="0" lvl="0" indent="0" algn="l" rtl="0">
              <a:spcBef>
                <a:spcPts val="0"/>
              </a:spcBef>
              <a:spcAft>
                <a:spcPts val="0"/>
              </a:spcAft>
              <a:buNone/>
            </a:pPr>
            <a:r>
              <a:rPr lang="en"/>
              <a:t>SO they are using the power of the immune system to fight against cancer.</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a011f2d691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a011f2d6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a01466840d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a01466840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The technology used can vary, but the major technology that they use are a type of pipelines that are used to target and kill cancer cells. </a:t>
            </a:r>
            <a:endParaRPr/>
          </a:p>
          <a:p>
            <a:pPr marL="457200" lvl="0" indent="-298450" algn="l" rtl="0">
              <a:spcBef>
                <a:spcPts val="0"/>
              </a:spcBef>
              <a:spcAft>
                <a:spcPts val="0"/>
              </a:spcAft>
              <a:buSzPts val="1100"/>
              <a:buChar char="●"/>
            </a:pPr>
            <a:r>
              <a:rPr lang="en"/>
              <a:t>As of the year 2021, Allogene Therapeutics currently has at least 310 employees working for their company.</a:t>
            </a:r>
            <a:endParaRPr/>
          </a:p>
          <a:p>
            <a:pPr marL="914400" lvl="1" indent="-298450" algn="l" rtl="0">
              <a:spcBef>
                <a:spcPts val="0"/>
              </a:spcBef>
              <a:spcAft>
                <a:spcPts val="0"/>
              </a:spcAft>
              <a:buSzPts val="1100"/>
              <a:buChar char="○"/>
            </a:pPr>
            <a:r>
              <a:rPr lang="en"/>
              <a:t>Out of that number, 308 are full-time. </a:t>
            </a:r>
            <a:endParaRPr/>
          </a:p>
          <a:p>
            <a:pPr marL="914400" lvl="1" indent="-298450" algn="l" rtl="0">
              <a:spcBef>
                <a:spcPts val="0"/>
              </a:spcBef>
              <a:spcAft>
                <a:spcPts val="0"/>
              </a:spcAft>
              <a:buSzPts val="1100"/>
              <a:buChar char="○"/>
            </a:pPr>
            <a:r>
              <a:rPr lang="en"/>
              <a:t>From that set of full-time employees, 70 of them hold either Ph.Ds and/or M.D degrees. And from the 310 employees, only 234 of them are engaged in the research side of the company.</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93130e484c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293130e484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374151"/>
                </a:solidFill>
                <a:latin typeface="Roboto"/>
                <a:ea typeface="Roboto"/>
                <a:cs typeface="Roboto"/>
                <a:sym typeface="Roboto"/>
              </a:rPr>
              <a:t>leading cause of morbidity and mortality worldwide.</a:t>
            </a:r>
            <a:endParaRPr sz="1200">
              <a:solidFill>
                <a:srgbClr val="374151"/>
              </a:solidFill>
              <a:latin typeface="Roboto"/>
              <a:ea typeface="Roboto"/>
              <a:cs typeface="Roboto"/>
              <a:sym typeface="Roboto"/>
            </a:endParaRPr>
          </a:p>
          <a:p>
            <a:pPr marL="0" lvl="0" indent="0" algn="l" rtl="0">
              <a:spcBef>
                <a:spcPts val="0"/>
              </a:spcBef>
              <a:spcAft>
                <a:spcPts val="0"/>
              </a:spcAft>
              <a:buNone/>
            </a:pPr>
            <a:r>
              <a:rPr lang="en" sz="1200">
                <a:solidFill>
                  <a:srgbClr val="374151"/>
                </a:solidFill>
                <a:latin typeface="Roboto"/>
                <a:ea typeface="Roboto"/>
                <a:cs typeface="Roboto"/>
                <a:sym typeface="Roboto"/>
              </a:rPr>
              <a:t>Serious condition that will need medicine and care for a long time</a:t>
            </a:r>
            <a:endParaRPr sz="1200">
              <a:solidFill>
                <a:srgbClr val="374151"/>
              </a:solidFill>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a011f2d69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a011f2d6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1" indent="-298450" algn="l" rtl="0">
              <a:lnSpc>
                <a:spcPct val="115000"/>
              </a:lnSpc>
              <a:spcBef>
                <a:spcPts val="0"/>
              </a:spcBef>
              <a:spcAft>
                <a:spcPts val="0"/>
              </a:spcAft>
              <a:buClr>
                <a:schemeClr val="dk1"/>
              </a:buClr>
              <a:buSzPts val="1100"/>
              <a:buChar char="●"/>
            </a:pPr>
            <a:r>
              <a:rPr lang="en" sz="1200">
                <a:solidFill>
                  <a:schemeClr val="dk1"/>
                </a:solidFill>
              </a:rPr>
              <a:t> biotechnology industry is highly competitive and subject to rapid and significant technological change.</a:t>
            </a:r>
            <a:endParaRPr sz="1200">
              <a:solidFill>
                <a:schemeClr val="dk1"/>
              </a:solidFill>
            </a:endParaRPr>
          </a:p>
          <a:p>
            <a:pPr marL="914400" lvl="1" indent="-304800" algn="l" rtl="0">
              <a:lnSpc>
                <a:spcPct val="115000"/>
              </a:lnSpc>
              <a:spcBef>
                <a:spcPts val="0"/>
              </a:spcBef>
              <a:spcAft>
                <a:spcPts val="0"/>
              </a:spcAft>
              <a:buClr>
                <a:schemeClr val="dk1"/>
              </a:buClr>
              <a:buSzPts val="1200"/>
              <a:buChar char="●"/>
            </a:pPr>
            <a:r>
              <a:rPr lang="en" sz="1200">
                <a:solidFill>
                  <a:schemeClr val="dk1"/>
                </a:solidFill>
              </a:rPr>
              <a:t>Fda approval will allow for profit </a:t>
            </a:r>
            <a:endParaRPr sz="1200">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High Barriers to Entry: start up cost, regulation challenges, specialized expertise </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Suppliers have a decent amount of power due to materials needed by these companies like ours (</a:t>
            </a:r>
            <a:r>
              <a:rPr lang="en" b="1">
                <a:solidFill>
                  <a:schemeClr val="dk1"/>
                </a:solidFill>
              </a:rPr>
              <a:t>Cooperative alliances:</a:t>
            </a:r>
            <a:endParaRPr b="1">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-lonza: holds and/or has placed orders for Raw Materials purchased for use with Services that were to be provided to Allakos)</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93130e484c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93130e484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342900" algn="l" rtl="0">
              <a:lnSpc>
                <a:spcPct val="115000"/>
              </a:lnSpc>
              <a:spcBef>
                <a:spcPts val="0"/>
              </a:spcBef>
              <a:spcAft>
                <a:spcPts val="0"/>
              </a:spcAft>
              <a:buClr>
                <a:schemeClr val="dk1"/>
              </a:buClr>
              <a:buSzPts val="1100"/>
              <a:buFont typeface="Arial"/>
              <a:buNone/>
            </a:pPr>
            <a:r>
              <a:rPr lang="en" sz="900">
                <a:solidFill>
                  <a:schemeClr val="dk1"/>
                </a:solidFill>
                <a:latin typeface="Times New Roman"/>
                <a:ea typeface="Times New Roman"/>
                <a:cs typeface="Times New Roman"/>
                <a:sym typeface="Times New Roman"/>
              </a:rPr>
              <a:t>From our reading, we understand that heterogeneity within top management will encompass diversity in aspects such as gender, experience, education, and professional background. We believe that a diverse executive is vital to enhancing organizational performance. After examining Allogene’s annual reports, we established that the company’s top management exhibits heterogeneity concerning, age, gender, experience, and education. In fact, our analysis showed that the company’s top management team is composed of qualified people from a diverse background. For example, David Chang, who is the company’s CEO is 63 years and has extensive experience in biopharmaceuticals. The CEO, who doubles as the company president, has BA in biochemistry from Harvard university. Alison Moore, who is the company’s executive vice president, has a wealth of experience in clinical devilment. This diversity in age, gender, experience, and education we believe allows the name executives members to bring forth their unique experiences and perspectives, enriching the organization's leadership.</a:t>
            </a:r>
            <a:endParaRPr sz="900">
              <a:solidFill>
                <a:schemeClr val="dk1"/>
              </a:solidFill>
              <a:latin typeface="Times New Roman"/>
              <a:ea typeface="Times New Roman"/>
              <a:cs typeface="Times New Roman"/>
              <a:sym typeface="Times New Roman"/>
            </a:endParaRPr>
          </a:p>
          <a:p>
            <a:pPr marL="0" lvl="0" indent="0" algn="l" rtl="0">
              <a:spcBef>
                <a:spcPts val="60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93130e484c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93130e484c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Since 2020 stock has gone from 54 to 3 dollars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93130e484c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93130e484c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Food drug administration</a:t>
            </a:r>
            <a:endParaRPr/>
          </a:p>
          <a:p>
            <a:pPr marL="0" lvl="0" indent="0" algn="l" rtl="0">
              <a:spcBef>
                <a:spcPts val="0"/>
              </a:spcBef>
              <a:spcAft>
                <a:spcPts val="0"/>
              </a:spcAft>
              <a:buNone/>
            </a:pPr>
            <a:r>
              <a:rPr lang="en"/>
              <a:t>European medicines agency</a:t>
            </a:r>
            <a:endParaRPr/>
          </a:p>
          <a:p>
            <a:pPr marL="0" lvl="0" indent="0" algn="l" rtl="0">
              <a:spcBef>
                <a:spcPts val="0"/>
              </a:spcBef>
              <a:spcAft>
                <a:spcPts val="0"/>
              </a:spcAft>
              <a:buNone/>
            </a:pPr>
            <a:r>
              <a:rPr lang="en"/>
              <a:t>General Data Protection Regulation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524800" y="672606"/>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sp>
        <p:nvSpPr>
          <p:cNvPr id="11" name="Google Shape;11;p2"/>
          <p:cNvSpPr/>
          <p:nvPr/>
        </p:nvSpPr>
        <p:spPr>
          <a:xfrm rot="10800000">
            <a:off x="6537563" y="33429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cxnSp>
        <p:nvCxnSpPr>
          <p:cNvPr id="12" name="Google Shape;12;p2"/>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3" name="Google Shape;13;p2"/>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14" name="Google Shape;14;p2"/>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1"/>
          <p:cNvSpPr txBox="1">
            <a:spLocks noGrp="1"/>
          </p:cNvSpPr>
          <p:nvPr>
            <p:ph type="title" hasCustomPrompt="1"/>
          </p:nvPr>
        </p:nvSpPr>
        <p:spPr>
          <a:xfrm>
            <a:off x="387900" y="1152450"/>
            <a:ext cx="83682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a:spLocks noGrp="1"/>
          </p:cNvSpPr>
          <p:nvPr>
            <p:ph type="body" idx="1"/>
          </p:nvPr>
        </p:nvSpPr>
        <p:spPr>
          <a:xfrm>
            <a:off x="387900" y="2919450"/>
            <a:ext cx="83682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8" name="Google Shape;18;p3"/>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2" name="Google Shape;22;p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7" name="Google Shape;27;p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5"/>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body" idx="2"/>
          </p:nvPr>
        </p:nvSpPr>
        <p:spPr>
          <a:xfrm>
            <a:off x="47562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0" name="Google Shape;30;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w="38100" cap="flat" cmpd="sng">
            <a:solidFill>
              <a:schemeClr val="accent4"/>
            </a:solidFill>
            <a:prstDash val="solid"/>
            <a:round/>
            <a:headEnd type="none" w="sm" len="sm"/>
            <a:tailEnd type="none" w="sm" len="sm"/>
          </a:ln>
        </p:spPr>
      </p:cxnSp>
      <p:sp>
        <p:nvSpPr>
          <p:cNvPr id="36" name="Google Shape;36;p7"/>
          <p:cNvSpPr txBox="1">
            <a:spLocks noGrp="1"/>
          </p:cNvSpPr>
          <p:nvPr>
            <p:ph type="title"/>
          </p:nvPr>
        </p:nvSpPr>
        <p:spPr>
          <a:xfrm>
            <a:off x="3879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7"/>
          <p:cNvSpPr txBox="1">
            <a:spLocks noGrp="1"/>
          </p:cNvSpPr>
          <p:nvPr>
            <p:ph type="body" idx="1"/>
          </p:nvPr>
        </p:nvSpPr>
        <p:spPr>
          <a:xfrm>
            <a:off x="387900" y="1594025"/>
            <a:ext cx="2808000" cy="26811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8" name="Google Shape;3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4;p9"/>
          <p:cNvCxnSpPr/>
          <p:nvPr/>
        </p:nvCxnSpPr>
        <p:spPr>
          <a:xfrm>
            <a:off x="5029675" y="4495503"/>
            <a:ext cx="540900" cy="0"/>
          </a:xfrm>
          <a:prstGeom prst="straightConnector1">
            <a:avLst/>
          </a:prstGeom>
          <a:noFill/>
          <a:ln w="38100" cap="flat" cmpd="sng">
            <a:solidFill>
              <a:schemeClr val="accent5"/>
            </a:solidFill>
            <a:prstDash val="solid"/>
            <a:round/>
            <a:headEnd type="none" w="sm" len="sm"/>
            <a:tailEnd type="none" w="sm" len="sm"/>
          </a:ln>
        </p:spPr>
      </p:cxnSp>
      <p:sp>
        <p:nvSpPr>
          <p:cNvPr id="45" name="Google Shape;45;p9"/>
          <p:cNvSpPr txBox="1">
            <a:spLocks noGrp="1"/>
          </p:cNvSpPr>
          <p:nvPr>
            <p:ph type="title"/>
          </p:nvPr>
        </p:nvSpPr>
        <p:spPr>
          <a:xfrm>
            <a:off x="265500" y="1209075"/>
            <a:ext cx="4045200" cy="15063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6" name="Google Shape;46;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47" name="Google Shape;47;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51" name="Google Shape;5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3"/>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b="1"/>
              <a:t>Allogene Therapeutics</a:t>
            </a:r>
            <a:endParaRPr b="1"/>
          </a:p>
        </p:txBody>
      </p:sp>
      <p:sp>
        <p:nvSpPr>
          <p:cNvPr id="64" name="Google Shape;64;p13"/>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fontScale="77500"/>
          </a:bodyPr>
          <a:lstStyle/>
          <a:p>
            <a:pPr marL="0" lvl="0" indent="0" algn="ctr" rtl="0">
              <a:spcBef>
                <a:spcPts val="0"/>
              </a:spcBef>
              <a:spcAft>
                <a:spcPts val="0"/>
              </a:spcAft>
              <a:buNone/>
            </a:pPr>
            <a:r>
              <a:rPr lang="en" b="1"/>
              <a:t>Members: Nolan Coetzee, Rose Weinila, Natalie Ramdeo, Brianna Gilbert, and Mazin Bakhit </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2"/>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Strategic entrepreneurship </a:t>
            </a:r>
            <a:endParaRPr/>
          </a:p>
        </p:txBody>
      </p:sp>
      <p:sp>
        <p:nvSpPr>
          <p:cNvPr id="134" name="Google Shape;134;p22"/>
          <p:cNvSpPr txBox="1">
            <a:spLocks noGrp="1"/>
          </p:cNvSpPr>
          <p:nvPr>
            <p:ph type="body" idx="1"/>
          </p:nvPr>
        </p:nvSpPr>
        <p:spPr>
          <a:xfrm>
            <a:off x="323925" y="1744025"/>
            <a:ext cx="8368200" cy="24753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Char char="●"/>
            </a:pPr>
            <a:r>
              <a:rPr lang="en" sz="2200"/>
              <a:t>Entrepreneurial Pursuits</a:t>
            </a:r>
            <a:endParaRPr sz="2200"/>
          </a:p>
          <a:p>
            <a:pPr marL="457200" lvl="0" indent="-368300" algn="l" rtl="0">
              <a:spcBef>
                <a:spcPts val="0"/>
              </a:spcBef>
              <a:spcAft>
                <a:spcPts val="0"/>
              </a:spcAft>
              <a:buSzPts val="2200"/>
              <a:buChar char="●"/>
            </a:pPr>
            <a:r>
              <a:rPr lang="en" sz="2200"/>
              <a:t>Focus on Advancement</a:t>
            </a:r>
            <a:endParaRPr sz="2200"/>
          </a:p>
          <a:p>
            <a:pPr marL="457200" lvl="0" indent="-368300" algn="l" rtl="0">
              <a:spcBef>
                <a:spcPts val="0"/>
              </a:spcBef>
              <a:spcAft>
                <a:spcPts val="0"/>
              </a:spcAft>
              <a:buSzPts val="2200"/>
              <a:buChar char="●"/>
            </a:pPr>
            <a:r>
              <a:rPr lang="en" sz="2200"/>
              <a:t>Strategic Collaborations:</a:t>
            </a:r>
            <a:endParaRPr sz="2200"/>
          </a:p>
          <a:p>
            <a:pPr marL="457200" lvl="0" indent="-368300" algn="l" rtl="0">
              <a:spcBef>
                <a:spcPts val="0"/>
              </a:spcBef>
              <a:spcAft>
                <a:spcPts val="0"/>
              </a:spcAft>
              <a:buSzPts val="2200"/>
              <a:buChar char="●"/>
            </a:pPr>
            <a:r>
              <a:rPr lang="en" sz="2200"/>
              <a:t>Risk Embrace</a:t>
            </a:r>
            <a:endParaRPr sz="22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3"/>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Future</a:t>
            </a:r>
            <a:endParaRPr/>
          </a:p>
        </p:txBody>
      </p:sp>
      <p:sp>
        <p:nvSpPr>
          <p:cNvPr id="140" name="Google Shape;140;p23"/>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Currently:</a:t>
            </a:r>
            <a:endParaRPr/>
          </a:p>
          <a:p>
            <a:pPr marL="914400" lvl="1" indent="-317500" algn="l" rtl="0">
              <a:spcBef>
                <a:spcPts val="0"/>
              </a:spcBef>
              <a:spcAft>
                <a:spcPts val="0"/>
              </a:spcAft>
              <a:buSzPts val="1400"/>
              <a:buChar char="○"/>
            </a:pPr>
            <a:r>
              <a:rPr lang="en"/>
              <a:t>Little control</a:t>
            </a:r>
            <a:endParaRPr/>
          </a:p>
          <a:p>
            <a:pPr marL="914400" lvl="1" indent="-317500" algn="l" rtl="0">
              <a:spcBef>
                <a:spcPts val="0"/>
              </a:spcBef>
              <a:spcAft>
                <a:spcPts val="0"/>
              </a:spcAft>
              <a:buSzPts val="1400"/>
              <a:buChar char="○"/>
            </a:pPr>
            <a:r>
              <a:rPr lang="en"/>
              <a:t>50/50</a:t>
            </a:r>
            <a:endParaRPr/>
          </a:p>
          <a:p>
            <a:pPr marL="914400" lvl="1" indent="-317500" algn="l" rtl="0">
              <a:spcBef>
                <a:spcPts val="0"/>
              </a:spcBef>
              <a:spcAft>
                <a:spcPts val="0"/>
              </a:spcAft>
              <a:buSzPts val="1400"/>
              <a:buChar char="○"/>
            </a:pPr>
            <a:r>
              <a:rPr lang="en"/>
              <a:t>Highly dependent on external environment</a:t>
            </a:r>
            <a:endParaRPr/>
          </a:p>
          <a:p>
            <a:pPr marL="457200" lvl="0" indent="-342900" algn="l" rtl="0">
              <a:spcBef>
                <a:spcPts val="0"/>
              </a:spcBef>
              <a:spcAft>
                <a:spcPts val="0"/>
              </a:spcAft>
              <a:buSzPts val="1800"/>
              <a:buChar char="●"/>
            </a:pPr>
            <a:r>
              <a:rPr lang="en"/>
              <a:t>Potentially:</a:t>
            </a:r>
            <a:endParaRPr/>
          </a:p>
          <a:p>
            <a:pPr marL="914400" lvl="1" indent="-317500" algn="l" rtl="0">
              <a:spcBef>
                <a:spcPts val="0"/>
              </a:spcBef>
              <a:spcAft>
                <a:spcPts val="0"/>
              </a:spcAft>
              <a:buSzPts val="1400"/>
              <a:buChar char="○"/>
            </a:pPr>
            <a:r>
              <a:rPr lang="en"/>
              <a:t>High control</a:t>
            </a:r>
            <a:endParaRPr/>
          </a:p>
          <a:p>
            <a:pPr marL="914400" lvl="1" indent="-317500" algn="l" rtl="0">
              <a:spcBef>
                <a:spcPts val="0"/>
              </a:spcBef>
              <a:spcAft>
                <a:spcPts val="0"/>
              </a:spcAft>
              <a:buSzPts val="1400"/>
              <a:buChar char="○"/>
            </a:pPr>
            <a:r>
              <a:rPr lang="en"/>
              <a:t>Chance skewed in their favor</a:t>
            </a:r>
            <a:endParaRPr/>
          </a:p>
          <a:p>
            <a:pPr marL="914400" lvl="1" indent="-317500" algn="l" rtl="0">
              <a:spcBef>
                <a:spcPts val="0"/>
              </a:spcBef>
              <a:spcAft>
                <a:spcPts val="0"/>
              </a:spcAft>
              <a:buSzPts val="1400"/>
              <a:buChar char="○"/>
            </a:pPr>
            <a:r>
              <a:rPr lang="en"/>
              <a:t>Agency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Suggestions</a:t>
            </a:r>
            <a:endParaRPr/>
          </a:p>
        </p:txBody>
      </p:sp>
      <p:sp>
        <p:nvSpPr>
          <p:cNvPr id="146" name="Google Shape;146;p2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Hyper Focus on FDA Approval</a:t>
            </a:r>
            <a:endParaRPr/>
          </a:p>
          <a:p>
            <a:pPr marL="0" lvl="0" indent="0" algn="l" rtl="0">
              <a:spcBef>
                <a:spcPts val="1200"/>
              </a:spcBef>
              <a:spcAft>
                <a:spcPts val="0"/>
              </a:spcAft>
              <a:buNone/>
            </a:pPr>
            <a:endParaRPr/>
          </a:p>
          <a:p>
            <a:pPr marL="457200" lvl="0" indent="-342900" algn="l" rtl="0">
              <a:spcBef>
                <a:spcPts val="1200"/>
              </a:spcBef>
              <a:spcAft>
                <a:spcPts val="0"/>
              </a:spcAft>
              <a:buSzPts val="1800"/>
              <a:buChar char="●"/>
            </a:pPr>
            <a:r>
              <a:rPr lang="en"/>
              <a:t>Diversify Leadership and Workforce</a:t>
            </a:r>
            <a:endParaRPr/>
          </a:p>
          <a:p>
            <a:pPr marL="0" lvl="0" indent="0" algn="l" rtl="0">
              <a:spcBef>
                <a:spcPts val="1200"/>
              </a:spcBef>
              <a:spcAft>
                <a:spcPts val="0"/>
              </a:spcAft>
              <a:buNone/>
            </a:pPr>
            <a:endParaRPr/>
          </a:p>
          <a:p>
            <a:pPr marL="457200" lvl="0" indent="-342900" algn="l" rtl="0">
              <a:spcBef>
                <a:spcPts val="1200"/>
              </a:spcBef>
              <a:spcAft>
                <a:spcPts val="0"/>
              </a:spcAft>
              <a:buSzPts val="1800"/>
              <a:buChar char="●"/>
            </a:pPr>
            <a:r>
              <a:rPr lang="en"/>
              <a:t>Enter agreements with suppliers to gain control</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Allogene Therapeutics  </a:t>
            </a:r>
            <a:endParaRPr/>
          </a:p>
        </p:txBody>
      </p:sp>
      <p:sp>
        <p:nvSpPr>
          <p:cNvPr id="70" name="Google Shape;70;p14"/>
          <p:cNvSpPr txBox="1">
            <a:spLocks noGrp="1"/>
          </p:cNvSpPr>
          <p:nvPr>
            <p:ph type="body" idx="1"/>
          </p:nvPr>
        </p:nvSpPr>
        <p:spPr>
          <a:xfrm>
            <a:off x="387900" y="1489825"/>
            <a:ext cx="3950100" cy="3078900"/>
          </a:xfrm>
          <a:prstGeom prst="rect">
            <a:avLst/>
          </a:prstGeom>
        </p:spPr>
        <p:txBody>
          <a:bodyPr spcFirstLastPara="1" wrap="square" lIns="91425" tIns="91425" rIns="91425" bIns="91425" anchor="t" anchorCtr="0">
            <a:normAutofit fontScale="92500" lnSpcReduction="10000"/>
          </a:bodyPr>
          <a:lstStyle/>
          <a:p>
            <a:pPr marL="457200" lvl="0" indent="-334327" algn="l" rtl="0">
              <a:spcBef>
                <a:spcPts val="0"/>
              </a:spcBef>
              <a:spcAft>
                <a:spcPts val="0"/>
              </a:spcAft>
              <a:buSzPct val="100000"/>
              <a:buChar char="-"/>
            </a:pPr>
            <a:r>
              <a:rPr lang="en"/>
              <a:t>“Off the Shelf Cancer Treatment”</a:t>
            </a:r>
            <a:endParaRPr/>
          </a:p>
          <a:p>
            <a:pPr marL="914400" lvl="1" indent="-310832" algn="l" rtl="0">
              <a:spcBef>
                <a:spcPts val="0"/>
              </a:spcBef>
              <a:spcAft>
                <a:spcPts val="0"/>
              </a:spcAft>
              <a:buSzPct val="100000"/>
              <a:buChar char="-"/>
            </a:pPr>
            <a:r>
              <a:rPr lang="en"/>
              <a:t>Genetically engineered T-Cells</a:t>
            </a:r>
            <a:endParaRPr/>
          </a:p>
          <a:p>
            <a:pPr marL="0" lvl="0" indent="0" algn="l" rtl="0">
              <a:spcBef>
                <a:spcPts val="1200"/>
              </a:spcBef>
              <a:spcAft>
                <a:spcPts val="0"/>
              </a:spcAft>
              <a:buNone/>
            </a:pPr>
            <a:r>
              <a:rPr lang="en"/>
              <a:t> </a:t>
            </a:r>
            <a:endParaRPr/>
          </a:p>
          <a:p>
            <a:pPr marL="457200" lvl="0" indent="-334327" algn="l" rtl="0">
              <a:spcBef>
                <a:spcPts val="1200"/>
              </a:spcBef>
              <a:spcAft>
                <a:spcPts val="0"/>
              </a:spcAft>
              <a:buSzPct val="100000"/>
              <a:buChar char="-"/>
            </a:pPr>
            <a:r>
              <a:rPr lang="en"/>
              <a:t>The FDA put them on hold in 2021 due to abnormalities in patient</a:t>
            </a:r>
            <a:endParaRPr/>
          </a:p>
          <a:p>
            <a:pPr marL="0" lvl="0" indent="0" algn="l" rtl="0">
              <a:spcBef>
                <a:spcPts val="1200"/>
              </a:spcBef>
              <a:spcAft>
                <a:spcPts val="0"/>
              </a:spcAft>
              <a:buNone/>
            </a:pPr>
            <a:endParaRPr/>
          </a:p>
          <a:p>
            <a:pPr marL="45720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71" name="Google Shape;71;p14"/>
          <p:cNvPicPr preferRelativeResize="0"/>
          <p:nvPr/>
        </p:nvPicPr>
        <p:blipFill>
          <a:blip r:embed="rId3">
            <a:alphaModFix/>
          </a:blip>
          <a:stretch>
            <a:fillRect/>
          </a:stretch>
        </p:blipFill>
        <p:spPr>
          <a:xfrm>
            <a:off x="4572000" y="1076678"/>
            <a:ext cx="4576215" cy="1495075"/>
          </a:xfrm>
          <a:prstGeom prst="rect">
            <a:avLst/>
          </a:prstGeom>
          <a:noFill/>
          <a:ln>
            <a:noFill/>
          </a:ln>
        </p:spPr>
      </p:pic>
      <p:pic>
        <p:nvPicPr>
          <p:cNvPr id="72" name="Google Shape;72;p14"/>
          <p:cNvPicPr preferRelativeResize="0"/>
          <p:nvPr/>
        </p:nvPicPr>
        <p:blipFill>
          <a:blip r:embed="rId4">
            <a:alphaModFix/>
          </a:blip>
          <a:stretch>
            <a:fillRect/>
          </a:stretch>
        </p:blipFill>
        <p:spPr>
          <a:xfrm>
            <a:off x="4688627" y="2474901"/>
            <a:ext cx="2758723" cy="1551776"/>
          </a:xfrm>
          <a:prstGeom prst="rect">
            <a:avLst/>
          </a:prstGeom>
          <a:noFill/>
          <a:ln>
            <a:noFill/>
          </a:ln>
        </p:spPr>
      </p:pic>
      <p:pic>
        <p:nvPicPr>
          <p:cNvPr id="73" name="Google Shape;73;p14"/>
          <p:cNvPicPr preferRelativeResize="0"/>
          <p:nvPr/>
        </p:nvPicPr>
        <p:blipFill>
          <a:blip r:embed="rId5">
            <a:alphaModFix/>
          </a:blip>
          <a:stretch>
            <a:fillRect/>
          </a:stretch>
        </p:blipFill>
        <p:spPr>
          <a:xfrm>
            <a:off x="7447350" y="2503249"/>
            <a:ext cx="1551749" cy="1551775"/>
          </a:xfrm>
          <a:prstGeom prst="rect">
            <a:avLst/>
          </a:prstGeom>
          <a:noFill/>
          <a:ln>
            <a:noFill/>
          </a:ln>
        </p:spPr>
      </p:pic>
      <p:sp>
        <p:nvSpPr>
          <p:cNvPr id="74" name="Google Shape;74;p14"/>
          <p:cNvSpPr txBox="1"/>
          <p:nvPr/>
        </p:nvSpPr>
        <p:spPr>
          <a:xfrm>
            <a:off x="7606025" y="4135575"/>
            <a:ext cx="1241100" cy="6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Founder </a:t>
            </a:r>
            <a:endParaRPr sz="1200">
              <a:solidFill>
                <a:schemeClr val="dk1"/>
              </a:solidFill>
              <a:latin typeface="Roboto"/>
              <a:ea typeface="Roboto"/>
              <a:cs typeface="Roboto"/>
              <a:sym typeface="Roboto"/>
            </a:endParaRPr>
          </a:p>
          <a:p>
            <a:pPr marL="0" lvl="0" indent="0" algn="l" rtl="0">
              <a:spcBef>
                <a:spcPts val="0"/>
              </a:spcBef>
              <a:spcAft>
                <a:spcPts val="0"/>
              </a:spcAft>
              <a:buNone/>
            </a:pPr>
            <a:r>
              <a:rPr lang="en" sz="1200">
                <a:solidFill>
                  <a:schemeClr val="dk1"/>
                </a:solidFill>
                <a:latin typeface="Roboto"/>
                <a:ea typeface="Roboto"/>
                <a:cs typeface="Roboto"/>
                <a:sym typeface="Roboto"/>
              </a:rPr>
              <a:t>David Chang</a:t>
            </a:r>
            <a:endParaRPr sz="1200">
              <a:solidFill>
                <a:schemeClr val="dk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Table of Contents</a:t>
            </a:r>
            <a:endParaRPr/>
          </a:p>
        </p:txBody>
      </p:sp>
      <p:sp>
        <p:nvSpPr>
          <p:cNvPr id="80" name="Google Shape;80;p15"/>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Background</a:t>
            </a:r>
            <a:endParaRPr/>
          </a:p>
          <a:p>
            <a:pPr marL="457200" lvl="0" indent="-342900" algn="l" rtl="0">
              <a:spcBef>
                <a:spcPts val="0"/>
              </a:spcBef>
              <a:spcAft>
                <a:spcPts val="0"/>
              </a:spcAft>
              <a:buSzPts val="1800"/>
              <a:buChar char="●"/>
            </a:pPr>
            <a:r>
              <a:rPr lang="en"/>
              <a:t>Environment</a:t>
            </a:r>
            <a:endParaRPr/>
          </a:p>
          <a:p>
            <a:pPr marL="914400" lvl="1" indent="-317500" algn="l" rtl="0">
              <a:spcBef>
                <a:spcPts val="0"/>
              </a:spcBef>
              <a:spcAft>
                <a:spcPts val="0"/>
              </a:spcAft>
              <a:buSzPts val="1400"/>
              <a:buChar char="○"/>
            </a:pPr>
            <a:r>
              <a:rPr lang="en"/>
              <a:t>General</a:t>
            </a:r>
            <a:endParaRPr/>
          </a:p>
          <a:p>
            <a:pPr marL="914400" lvl="1" indent="-317500" algn="l" rtl="0">
              <a:spcBef>
                <a:spcPts val="0"/>
              </a:spcBef>
              <a:spcAft>
                <a:spcPts val="0"/>
              </a:spcAft>
              <a:buSzPts val="1400"/>
              <a:buChar char="○"/>
            </a:pPr>
            <a:r>
              <a:rPr lang="en"/>
              <a:t>Industry</a:t>
            </a:r>
            <a:endParaRPr/>
          </a:p>
          <a:p>
            <a:pPr marL="457200" lvl="0" indent="-342900" algn="l" rtl="0">
              <a:spcBef>
                <a:spcPts val="0"/>
              </a:spcBef>
              <a:spcAft>
                <a:spcPts val="0"/>
              </a:spcAft>
              <a:buSzPts val="1800"/>
              <a:buChar char="●"/>
            </a:pPr>
            <a:r>
              <a:rPr lang="en"/>
              <a:t>Current Situation</a:t>
            </a:r>
            <a:endParaRPr/>
          </a:p>
          <a:p>
            <a:pPr marL="914400" lvl="1" indent="-317500" algn="l" rtl="0">
              <a:spcBef>
                <a:spcPts val="0"/>
              </a:spcBef>
              <a:spcAft>
                <a:spcPts val="0"/>
              </a:spcAft>
              <a:buSzPts val="1400"/>
              <a:buChar char="○"/>
            </a:pPr>
            <a:r>
              <a:rPr lang="en"/>
              <a:t>Financials</a:t>
            </a:r>
            <a:endParaRPr/>
          </a:p>
          <a:p>
            <a:pPr marL="914400" lvl="1" indent="-317500" algn="l" rtl="0">
              <a:spcBef>
                <a:spcPts val="0"/>
              </a:spcBef>
              <a:spcAft>
                <a:spcPts val="0"/>
              </a:spcAft>
              <a:buSzPts val="1400"/>
              <a:buChar char="○"/>
            </a:pPr>
            <a:r>
              <a:rPr lang="en"/>
              <a:t>Leadership</a:t>
            </a:r>
            <a:endParaRPr/>
          </a:p>
          <a:p>
            <a:pPr marL="914400" lvl="1" indent="-317500" algn="l" rtl="0">
              <a:spcBef>
                <a:spcPts val="0"/>
              </a:spcBef>
              <a:spcAft>
                <a:spcPts val="0"/>
              </a:spcAft>
              <a:buSzPts val="1400"/>
              <a:buChar char="○"/>
            </a:pPr>
            <a:r>
              <a:rPr lang="en"/>
              <a:t>Strategy</a:t>
            </a:r>
            <a:endParaRPr/>
          </a:p>
          <a:p>
            <a:pPr marL="914400" lvl="1" indent="-317500" algn="l" rtl="0">
              <a:spcBef>
                <a:spcPts val="0"/>
              </a:spcBef>
              <a:spcAft>
                <a:spcPts val="0"/>
              </a:spcAft>
              <a:buSzPts val="1400"/>
              <a:buChar char="○"/>
            </a:pPr>
            <a:r>
              <a:rPr lang="en"/>
              <a:t>Strategic Leadership</a:t>
            </a:r>
            <a:endParaRPr/>
          </a:p>
          <a:p>
            <a:pPr marL="457200" lvl="0" indent="-342900" algn="l" rtl="0">
              <a:spcBef>
                <a:spcPts val="0"/>
              </a:spcBef>
              <a:spcAft>
                <a:spcPts val="0"/>
              </a:spcAft>
              <a:buSzPts val="1800"/>
              <a:buChar char="●"/>
            </a:pPr>
            <a:r>
              <a:rPr lang="en"/>
              <a:t>Future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Background</a:t>
            </a:r>
            <a:endParaRPr/>
          </a:p>
        </p:txBody>
      </p:sp>
      <p:sp>
        <p:nvSpPr>
          <p:cNvPr id="86" name="Google Shape;86;p16"/>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36550" algn="l" rtl="0">
              <a:spcBef>
                <a:spcPts val="0"/>
              </a:spcBef>
              <a:spcAft>
                <a:spcPts val="0"/>
              </a:spcAft>
              <a:buSzPts val="1700"/>
              <a:buChar char="●"/>
            </a:pPr>
            <a:r>
              <a:rPr lang="en" sz="1700"/>
              <a:t>The company is located in San Francisco, California. </a:t>
            </a:r>
            <a:endParaRPr sz="1700"/>
          </a:p>
          <a:p>
            <a:pPr marL="457200" lvl="0" indent="-336550" algn="l" rtl="0">
              <a:spcBef>
                <a:spcPts val="0"/>
              </a:spcBef>
              <a:spcAft>
                <a:spcPts val="0"/>
              </a:spcAft>
              <a:buSzPts val="1700"/>
              <a:buChar char="●"/>
            </a:pPr>
            <a:r>
              <a:rPr lang="en" sz="1700"/>
              <a:t>The target customer base includes people who are looking for cancer treatment for either themselves or a loved one. </a:t>
            </a:r>
            <a:endParaRPr sz="1700"/>
          </a:p>
          <a:p>
            <a:pPr marL="0" lvl="0" indent="0" algn="l" rtl="0">
              <a:spcBef>
                <a:spcPts val="1200"/>
              </a:spcBef>
              <a:spcAft>
                <a:spcPts val="1200"/>
              </a:spcAft>
              <a:buNone/>
            </a:pPr>
            <a:endParaRPr/>
          </a:p>
        </p:txBody>
      </p:sp>
      <p:pic>
        <p:nvPicPr>
          <p:cNvPr id="87" name="Google Shape;87;p16"/>
          <p:cNvPicPr preferRelativeResize="0"/>
          <p:nvPr/>
        </p:nvPicPr>
        <p:blipFill>
          <a:blip r:embed="rId3">
            <a:alphaModFix/>
          </a:blip>
          <a:stretch>
            <a:fillRect/>
          </a:stretch>
        </p:blipFill>
        <p:spPr>
          <a:xfrm>
            <a:off x="6401475" y="3312918"/>
            <a:ext cx="2742523" cy="1830584"/>
          </a:xfrm>
          <a:prstGeom prst="rect">
            <a:avLst/>
          </a:prstGeom>
          <a:noFill/>
          <a:ln>
            <a:noFill/>
          </a:ln>
        </p:spPr>
      </p:pic>
      <p:pic>
        <p:nvPicPr>
          <p:cNvPr id="88" name="Google Shape;88;p16"/>
          <p:cNvPicPr preferRelativeResize="0"/>
          <p:nvPr/>
        </p:nvPicPr>
        <p:blipFill>
          <a:blip r:embed="rId4">
            <a:alphaModFix/>
          </a:blip>
          <a:stretch>
            <a:fillRect/>
          </a:stretch>
        </p:blipFill>
        <p:spPr>
          <a:xfrm>
            <a:off x="3658947" y="3346400"/>
            <a:ext cx="2742523" cy="17636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Environment </a:t>
            </a:r>
            <a:endParaRPr/>
          </a:p>
        </p:txBody>
      </p:sp>
      <p:sp>
        <p:nvSpPr>
          <p:cNvPr id="94" name="Google Shape;94;p17"/>
          <p:cNvSpPr txBox="1">
            <a:spLocks noGrp="1"/>
          </p:cNvSpPr>
          <p:nvPr>
            <p:ph type="body" idx="1"/>
          </p:nvPr>
        </p:nvSpPr>
        <p:spPr>
          <a:xfrm>
            <a:off x="131875" y="13036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Cancer is the 2nd most common cause of death</a:t>
            </a:r>
            <a:endParaRPr/>
          </a:p>
          <a:p>
            <a:pPr marL="914400" lvl="1" indent="-317500" algn="l" rtl="0">
              <a:spcBef>
                <a:spcPts val="0"/>
              </a:spcBef>
              <a:spcAft>
                <a:spcPts val="0"/>
              </a:spcAft>
              <a:buSzPts val="1400"/>
              <a:buChar char="○"/>
            </a:pPr>
            <a:r>
              <a:rPr lang="en"/>
              <a:t>Older population</a:t>
            </a:r>
            <a:endParaRPr/>
          </a:p>
          <a:p>
            <a:pPr marL="457200" lvl="0" indent="-342900" algn="l" rtl="0">
              <a:spcBef>
                <a:spcPts val="0"/>
              </a:spcBef>
              <a:spcAft>
                <a:spcPts val="0"/>
              </a:spcAft>
              <a:buSzPts val="1800"/>
              <a:buChar char="●"/>
            </a:pPr>
            <a:r>
              <a:rPr lang="en"/>
              <a:t>Debilitating disease and treatment</a:t>
            </a:r>
            <a:endParaRPr/>
          </a:p>
          <a:p>
            <a:pPr marL="457200" lvl="0" indent="-342900" algn="l" rtl="0">
              <a:spcBef>
                <a:spcPts val="0"/>
              </a:spcBef>
              <a:spcAft>
                <a:spcPts val="0"/>
              </a:spcAft>
              <a:buSzPts val="1800"/>
              <a:buChar char="●"/>
            </a:pPr>
            <a:r>
              <a:rPr lang="en"/>
              <a:t>Highly Regulated</a:t>
            </a:r>
            <a:endParaRPr/>
          </a:p>
          <a:p>
            <a:pPr marL="457200" lvl="0" indent="-342900" algn="l" rtl="0">
              <a:spcBef>
                <a:spcPts val="0"/>
              </a:spcBef>
              <a:spcAft>
                <a:spcPts val="0"/>
              </a:spcAft>
              <a:buSzPts val="1800"/>
              <a:buChar char="●"/>
            </a:pPr>
            <a:r>
              <a:rPr lang="en"/>
              <a:t>Novel product</a:t>
            </a:r>
            <a:endParaRPr/>
          </a:p>
          <a:p>
            <a:pPr marL="914400" lvl="1" indent="-317500" algn="l" rtl="0">
              <a:spcBef>
                <a:spcPts val="0"/>
              </a:spcBef>
              <a:spcAft>
                <a:spcPts val="0"/>
              </a:spcAft>
              <a:buSzPts val="1400"/>
              <a:buChar char="○"/>
            </a:pPr>
            <a:r>
              <a:rPr lang="en"/>
              <a:t>Competitors making similar products</a:t>
            </a:r>
            <a:endParaRPr/>
          </a:p>
          <a:p>
            <a:pPr marL="914400" lvl="1" indent="-317500" algn="l" rtl="0">
              <a:spcBef>
                <a:spcPts val="0"/>
              </a:spcBef>
              <a:spcAft>
                <a:spcPts val="0"/>
              </a:spcAft>
              <a:buSzPts val="1400"/>
              <a:buChar char="○"/>
            </a:pPr>
            <a:r>
              <a:rPr lang="en"/>
              <a:t>Still being researched</a:t>
            </a:r>
            <a:endParaRPr/>
          </a:p>
          <a:p>
            <a:pPr marL="914400" lvl="1" indent="-317500" algn="l" rtl="0">
              <a:spcBef>
                <a:spcPts val="0"/>
              </a:spcBef>
              <a:spcAft>
                <a:spcPts val="0"/>
              </a:spcAft>
              <a:buSzPts val="1400"/>
              <a:buChar char="○"/>
            </a:pPr>
            <a:r>
              <a:rPr lang="en"/>
              <a:t>Race to the finish</a:t>
            </a:r>
            <a:endParaRPr/>
          </a:p>
          <a:p>
            <a:pPr marL="0" lvl="0" indent="0" algn="l" rtl="0">
              <a:spcBef>
                <a:spcPts val="1200"/>
              </a:spcBef>
              <a:spcAft>
                <a:spcPts val="1200"/>
              </a:spcAft>
              <a:buNone/>
            </a:pPr>
            <a:endParaRPr/>
          </a:p>
        </p:txBody>
      </p:sp>
      <p:pic>
        <p:nvPicPr>
          <p:cNvPr id="95" name="Google Shape;95;p17"/>
          <p:cNvPicPr preferRelativeResize="0"/>
          <p:nvPr/>
        </p:nvPicPr>
        <p:blipFill>
          <a:blip r:embed="rId3">
            <a:alphaModFix/>
          </a:blip>
          <a:stretch>
            <a:fillRect/>
          </a:stretch>
        </p:blipFill>
        <p:spPr>
          <a:xfrm>
            <a:off x="4460499" y="2107384"/>
            <a:ext cx="4505124" cy="1843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Environment Cont.</a:t>
            </a:r>
            <a:endParaRPr/>
          </a:p>
        </p:txBody>
      </p:sp>
      <p:sp>
        <p:nvSpPr>
          <p:cNvPr id="101" name="Google Shape;101;p18"/>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Generally non-profitable </a:t>
            </a:r>
            <a:endParaRPr/>
          </a:p>
          <a:p>
            <a:pPr marL="914400" lvl="1" indent="-317500" algn="l" rtl="0">
              <a:spcBef>
                <a:spcPts val="0"/>
              </a:spcBef>
              <a:spcAft>
                <a:spcPts val="0"/>
              </a:spcAft>
              <a:buSzPts val="1400"/>
              <a:buChar char="○"/>
            </a:pPr>
            <a:r>
              <a:rPr lang="en"/>
              <a:t>Currently</a:t>
            </a:r>
            <a:endParaRPr/>
          </a:p>
          <a:p>
            <a:pPr marL="457200" lvl="0" indent="-342900" algn="l" rtl="0">
              <a:spcBef>
                <a:spcPts val="0"/>
              </a:spcBef>
              <a:spcAft>
                <a:spcPts val="0"/>
              </a:spcAft>
              <a:buSzPts val="1800"/>
              <a:buChar char="●"/>
            </a:pPr>
            <a:r>
              <a:rPr lang="en"/>
              <a:t>Extremely high potential for profit</a:t>
            </a:r>
            <a:endParaRPr/>
          </a:p>
          <a:p>
            <a:pPr marL="914400" lvl="1" indent="-317500" algn="l" rtl="0">
              <a:spcBef>
                <a:spcPts val="0"/>
              </a:spcBef>
              <a:spcAft>
                <a:spcPts val="0"/>
              </a:spcAft>
              <a:buSzPts val="1400"/>
              <a:buChar char="○"/>
            </a:pPr>
            <a:r>
              <a:rPr lang="en"/>
              <a:t>Once product hits shelves</a:t>
            </a:r>
            <a:endParaRPr/>
          </a:p>
          <a:p>
            <a:pPr marL="457200" lvl="0" indent="-342900" algn="l" rtl="0">
              <a:spcBef>
                <a:spcPts val="0"/>
              </a:spcBef>
              <a:spcAft>
                <a:spcPts val="0"/>
              </a:spcAft>
              <a:buSzPts val="1800"/>
              <a:buChar char="●"/>
            </a:pPr>
            <a:r>
              <a:rPr lang="en"/>
              <a:t>Highly Competitive </a:t>
            </a:r>
            <a:endParaRPr/>
          </a:p>
          <a:p>
            <a:pPr marL="457200" lvl="0" indent="-342900" algn="l" rtl="0">
              <a:spcBef>
                <a:spcPts val="0"/>
              </a:spcBef>
              <a:spcAft>
                <a:spcPts val="0"/>
              </a:spcAft>
              <a:buSzPts val="1800"/>
              <a:buChar char="●"/>
            </a:pPr>
            <a:r>
              <a:rPr lang="en"/>
              <a:t>Relationships</a:t>
            </a:r>
            <a:endParaRPr/>
          </a:p>
          <a:p>
            <a:pPr marL="914400" lvl="1" indent="-317500" algn="l" rtl="0">
              <a:spcBef>
                <a:spcPts val="0"/>
              </a:spcBef>
              <a:spcAft>
                <a:spcPts val="0"/>
              </a:spcAft>
              <a:buSzPts val="1400"/>
              <a:buChar char="○"/>
            </a:pPr>
            <a:r>
              <a:rPr lang="en"/>
              <a:t>Joint Venture with Overland Pharmaceuticals</a:t>
            </a:r>
            <a:endParaRPr/>
          </a:p>
          <a:p>
            <a:pPr marL="914400" lvl="1" indent="-317500" algn="l" rtl="0">
              <a:spcBef>
                <a:spcPts val="0"/>
              </a:spcBef>
              <a:spcAft>
                <a:spcPts val="0"/>
              </a:spcAft>
              <a:buSzPts val="1400"/>
              <a:buChar char="○"/>
            </a:pPr>
            <a:r>
              <a:rPr lang="en"/>
              <a:t>Ties to Pfizer</a:t>
            </a:r>
            <a:endParaRPr/>
          </a:p>
          <a:p>
            <a:pPr marL="914400" lvl="1" indent="-317500" algn="l" rtl="0">
              <a:spcBef>
                <a:spcPts val="0"/>
              </a:spcBef>
              <a:spcAft>
                <a:spcPts val="0"/>
              </a:spcAft>
              <a:buSzPts val="1400"/>
              <a:buChar char="○"/>
            </a:pPr>
            <a:r>
              <a:rPr lang="en"/>
              <a:t>Cellectis supplier a lot power</a:t>
            </a:r>
            <a:endParaRPr/>
          </a:p>
        </p:txBody>
      </p:sp>
      <p:pic>
        <p:nvPicPr>
          <p:cNvPr id="102" name="Google Shape;102;p18"/>
          <p:cNvPicPr preferRelativeResize="0"/>
          <p:nvPr/>
        </p:nvPicPr>
        <p:blipFill>
          <a:blip r:embed="rId3">
            <a:alphaModFix/>
          </a:blip>
          <a:stretch>
            <a:fillRect/>
          </a:stretch>
        </p:blipFill>
        <p:spPr>
          <a:xfrm>
            <a:off x="4738750" y="458025"/>
            <a:ext cx="4172524" cy="18336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Board of Directors</a:t>
            </a:r>
            <a:endParaRPr/>
          </a:p>
        </p:txBody>
      </p:sp>
      <p:sp>
        <p:nvSpPr>
          <p:cNvPr id="108" name="Google Shape;108;p19"/>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Varied expertise in industry</a:t>
            </a:r>
            <a:endParaRPr/>
          </a:p>
          <a:p>
            <a:pPr marL="914400" lvl="1" indent="-317500" algn="l" rtl="0">
              <a:spcBef>
                <a:spcPts val="0"/>
              </a:spcBef>
              <a:spcAft>
                <a:spcPts val="0"/>
              </a:spcAft>
              <a:buSzPts val="1400"/>
              <a:buChar char="○"/>
            </a:pPr>
            <a:r>
              <a:rPr lang="en"/>
              <a:t>Ivy League MDs and PHDs</a:t>
            </a:r>
            <a:endParaRPr/>
          </a:p>
          <a:p>
            <a:pPr marL="914400" lvl="1" indent="-317500" algn="l" rtl="0">
              <a:spcBef>
                <a:spcPts val="0"/>
              </a:spcBef>
              <a:spcAft>
                <a:spcPts val="0"/>
              </a:spcAft>
              <a:buSzPts val="1400"/>
              <a:buChar char="○"/>
            </a:pPr>
            <a:r>
              <a:rPr lang="en"/>
              <a:t>Biotech, Chem Engineering, Biology, Economic etc</a:t>
            </a:r>
            <a:endParaRPr/>
          </a:p>
          <a:p>
            <a:pPr marL="457200" lvl="0" indent="-342900" algn="l" rtl="0">
              <a:spcBef>
                <a:spcPts val="0"/>
              </a:spcBef>
              <a:spcAft>
                <a:spcPts val="0"/>
              </a:spcAft>
              <a:buSzPts val="1800"/>
              <a:buChar char="●"/>
            </a:pPr>
            <a:r>
              <a:rPr lang="en"/>
              <a:t>Demographically similar </a:t>
            </a:r>
            <a:endParaRPr/>
          </a:p>
          <a:p>
            <a:pPr marL="914400" lvl="1" indent="-317500" algn="l" rtl="0">
              <a:spcBef>
                <a:spcPts val="0"/>
              </a:spcBef>
              <a:spcAft>
                <a:spcPts val="0"/>
              </a:spcAft>
              <a:buSzPts val="1400"/>
              <a:buChar char="○"/>
            </a:pPr>
            <a:r>
              <a:rPr lang="en"/>
              <a:t>Older, white, mostly male</a:t>
            </a:r>
            <a:endParaRPr/>
          </a:p>
          <a:p>
            <a:pPr marL="914400" lvl="1" indent="-317500" algn="l" rtl="0">
              <a:spcBef>
                <a:spcPts val="0"/>
              </a:spcBef>
              <a:spcAft>
                <a:spcPts val="0"/>
              </a:spcAft>
              <a:buSzPts val="1400"/>
              <a:buChar char="○"/>
            </a:pPr>
            <a:r>
              <a:rPr lang="en"/>
              <a:t>Academics</a:t>
            </a:r>
            <a:endParaRPr/>
          </a:p>
          <a:p>
            <a:pPr marL="457200" lvl="0" indent="-342900" algn="l" rtl="0">
              <a:spcBef>
                <a:spcPts val="0"/>
              </a:spcBef>
              <a:spcAft>
                <a:spcPts val="0"/>
              </a:spcAft>
              <a:buSzPts val="1800"/>
              <a:buChar char="●"/>
            </a:pPr>
            <a:r>
              <a:rPr lang="en"/>
              <a:t>Diversity adds performance boosts</a:t>
            </a:r>
            <a:endParaRPr/>
          </a:p>
        </p:txBody>
      </p:sp>
      <p:pic>
        <p:nvPicPr>
          <p:cNvPr id="109" name="Google Shape;109;p19"/>
          <p:cNvPicPr preferRelativeResize="0"/>
          <p:nvPr/>
        </p:nvPicPr>
        <p:blipFill>
          <a:blip r:embed="rId3">
            <a:alphaModFix/>
          </a:blip>
          <a:stretch>
            <a:fillRect/>
          </a:stretch>
        </p:blipFill>
        <p:spPr>
          <a:xfrm>
            <a:off x="5995025" y="51692"/>
            <a:ext cx="1508550" cy="1905734"/>
          </a:xfrm>
          <a:prstGeom prst="rect">
            <a:avLst/>
          </a:prstGeom>
          <a:noFill/>
          <a:ln>
            <a:noFill/>
          </a:ln>
        </p:spPr>
      </p:pic>
      <p:pic>
        <p:nvPicPr>
          <p:cNvPr id="110" name="Google Shape;110;p19"/>
          <p:cNvPicPr preferRelativeResize="0"/>
          <p:nvPr/>
        </p:nvPicPr>
        <p:blipFill>
          <a:blip r:embed="rId4">
            <a:alphaModFix/>
          </a:blip>
          <a:stretch>
            <a:fillRect/>
          </a:stretch>
        </p:blipFill>
        <p:spPr>
          <a:xfrm>
            <a:off x="7612454" y="51700"/>
            <a:ext cx="1508550" cy="2009124"/>
          </a:xfrm>
          <a:prstGeom prst="rect">
            <a:avLst/>
          </a:prstGeom>
          <a:noFill/>
          <a:ln>
            <a:noFill/>
          </a:ln>
        </p:spPr>
      </p:pic>
      <p:pic>
        <p:nvPicPr>
          <p:cNvPr id="111" name="Google Shape;111;p19"/>
          <p:cNvPicPr preferRelativeResize="0"/>
          <p:nvPr/>
        </p:nvPicPr>
        <p:blipFill>
          <a:blip r:embed="rId5">
            <a:alphaModFix/>
          </a:blip>
          <a:stretch>
            <a:fillRect/>
          </a:stretch>
        </p:blipFill>
        <p:spPr>
          <a:xfrm>
            <a:off x="5995026" y="2110974"/>
            <a:ext cx="1290800" cy="1680038"/>
          </a:xfrm>
          <a:prstGeom prst="rect">
            <a:avLst/>
          </a:prstGeom>
          <a:noFill/>
          <a:ln>
            <a:noFill/>
          </a:ln>
        </p:spPr>
      </p:pic>
      <p:pic>
        <p:nvPicPr>
          <p:cNvPr id="112" name="Google Shape;112;p19"/>
          <p:cNvPicPr preferRelativeResize="0"/>
          <p:nvPr/>
        </p:nvPicPr>
        <p:blipFill>
          <a:blip r:embed="rId6">
            <a:alphaModFix/>
          </a:blip>
          <a:stretch>
            <a:fillRect/>
          </a:stretch>
        </p:blipFill>
        <p:spPr>
          <a:xfrm>
            <a:off x="7612448" y="1960463"/>
            <a:ext cx="1290800" cy="1785399"/>
          </a:xfrm>
          <a:prstGeom prst="rect">
            <a:avLst/>
          </a:prstGeom>
          <a:noFill/>
          <a:ln>
            <a:noFill/>
          </a:ln>
        </p:spPr>
      </p:pic>
      <p:pic>
        <p:nvPicPr>
          <p:cNvPr id="113" name="Google Shape;113;p19"/>
          <p:cNvPicPr preferRelativeResize="0"/>
          <p:nvPr/>
        </p:nvPicPr>
        <p:blipFill>
          <a:blip r:embed="rId7">
            <a:alphaModFix/>
          </a:blip>
          <a:stretch>
            <a:fillRect/>
          </a:stretch>
        </p:blipFill>
        <p:spPr>
          <a:xfrm>
            <a:off x="4813100" y="3420485"/>
            <a:ext cx="1290800" cy="172301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0"/>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Financials</a:t>
            </a:r>
            <a:endParaRPr/>
          </a:p>
        </p:txBody>
      </p:sp>
      <p:sp>
        <p:nvSpPr>
          <p:cNvPr id="119" name="Google Shape;119;p20"/>
          <p:cNvSpPr txBox="1">
            <a:spLocks noGrp="1"/>
          </p:cNvSpPr>
          <p:nvPr>
            <p:ph type="body" idx="1"/>
          </p:nvPr>
        </p:nvSpPr>
        <p:spPr>
          <a:xfrm>
            <a:off x="387900" y="1489825"/>
            <a:ext cx="3636000" cy="30789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a:t>Allogene has raised a total of $901.8 million dollars in four rounds of funding - “Crunchbase”</a:t>
            </a:r>
            <a:endParaRPr/>
          </a:p>
          <a:p>
            <a:pPr marL="0" lvl="0" indent="0" algn="l" rtl="0">
              <a:spcBef>
                <a:spcPts val="1200"/>
              </a:spcBef>
              <a:spcAft>
                <a:spcPts val="0"/>
              </a:spcAft>
              <a:buNone/>
            </a:pPr>
            <a:endParaRPr/>
          </a:p>
          <a:p>
            <a:pPr marL="0" lvl="0" indent="0" algn="l" rtl="0">
              <a:spcBef>
                <a:spcPts val="1200"/>
              </a:spcBef>
              <a:spcAft>
                <a:spcPts val="0"/>
              </a:spcAft>
              <a:buNone/>
            </a:pPr>
            <a:r>
              <a:rPr lang="en"/>
              <a:t>Alloegene Therapeutics has yet to be approved for any of its products. </a:t>
            </a:r>
            <a:endParaRPr/>
          </a:p>
          <a:p>
            <a:pPr marL="0" lvl="0" indent="0" algn="l" rtl="0">
              <a:spcBef>
                <a:spcPts val="1200"/>
              </a:spcBef>
              <a:spcAft>
                <a:spcPts val="1200"/>
              </a:spcAft>
              <a:buNone/>
            </a:pPr>
            <a:endParaRPr/>
          </a:p>
        </p:txBody>
      </p:sp>
      <p:graphicFrame>
        <p:nvGraphicFramePr>
          <p:cNvPr id="120" name="Google Shape;120;p20"/>
          <p:cNvGraphicFramePr/>
          <p:nvPr/>
        </p:nvGraphicFramePr>
        <p:xfrm>
          <a:off x="4023900" y="458025"/>
          <a:ext cx="3000000" cy="3000000"/>
        </p:xfrm>
        <a:graphic>
          <a:graphicData uri="http://schemas.openxmlformats.org/drawingml/2006/table">
            <a:tbl>
              <a:tblPr>
                <a:noFill/>
                <a:tableStyleId>{A65CEEAE-27A4-44CF-8016-62DDAD7276FD}</a:tableStyleId>
              </a:tblPr>
              <a:tblGrid>
                <a:gridCol w="1803700">
                  <a:extLst>
                    <a:ext uri="{9D8B030D-6E8A-4147-A177-3AD203B41FA5}">
                      <a16:colId xmlns:a16="http://schemas.microsoft.com/office/drawing/2014/main" val="20000"/>
                    </a:ext>
                  </a:extLst>
                </a:gridCol>
                <a:gridCol w="1362375">
                  <a:extLst>
                    <a:ext uri="{9D8B030D-6E8A-4147-A177-3AD203B41FA5}">
                      <a16:colId xmlns:a16="http://schemas.microsoft.com/office/drawing/2014/main" val="20001"/>
                    </a:ext>
                  </a:extLst>
                </a:gridCol>
                <a:gridCol w="1957225">
                  <a:extLst>
                    <a:ext uri="{9D8B030D-6E8A-4147-A177-3AD203B41FA5}">
                      <a16:colId xmlns:a16="http://schemas.microsoft.com/office/drawing/2014/main" val="20002"/>
                    </a:ext>
                  </a:extLst>
                </a:gridCol>
              </a:tblGrid>
              <a:tr h="577875">
                <a:tc>
                  <a:txBody>
                    <a:bodyPr/>
                    <a:lstStyle/>
                    <a:p>
                      <a:pPr marL="0" lvl="0" indent="0" algn="l" rtl="0">
                        <a:spcBef>
                          <a:spcPts val="0"/>
                        </a:spcBef>
                        <a:spcAft>
                          <a:spcPts val="0"/>
                        </a:spcAft>
                        <a:buNone/>
                      </a:pPr>
                      <a:r>
                        <a:rPr lang="en" sz="1800" b="1">
                          <a:solidFill>
                            <a:schemeClr val="dk1"/>
                          </a:solidFill>
                          <a:latin typeface="Times New Roman"/>
                          <a:ea typeface="Times New Roman"/>
                          <a:cs typeface="Times New Roman"/>
                          <a:sym typeface="Times New Roman"/>
                        </a:rPr>
                        <a:t>2018-2021</a:t>
                      </a:r>
                      <a:endParaRPr sz="1800" b="1">
                        <a:solidFill>
                          <a:schemeClr val="dk1"/>
                        </a:solidFill>
                        <a:latin typeface="Times New Roman"/>
                        <a:ea typeface="Times New Roman"/>
                        <a:cs typeface="Times New Roman"/>
                        <a:sym typeface="Times New Roman"/>
                      </a:endParaRPr>
                    </a:p>
                  </a:txBody>
                  <a:tcPr marL="91425" marR="91425" marT="19050" marB="19050"/>
                </a:tc>
                <a:tc>
                  <a:txBody>
                    <a:bodyPr/>
                    <a:lstStyle/>
                    <a:p>
                      <a:pPr marL="0" lvl="0" indent="0" algn="l" rtl="0">
                        <a:spcBef>
                          <a:spcPts val="0"/>
                        </a:spcBef>
                        <a:spcAft>
                          <a:spcPts val="0"/>
                        </a:spcAft>
                        <a:buNone/>
                      </a:pPr>
                      <a:r>
                        <a:rPr lang="en" sz="1800" b="1">
                          <a:solidFill>
                            <a:schemeClr val="dk1"/>
                          </a:solidFill>
                          <a:latin typeface="Times New Roman"/>
                          <a:ea typeface="Times New Roman"/>
                          <a:cs typeface="Times New Roman"/>
                          <a:sym typeface="Times New Roman"/>
                        </a:rPr>
                        <a:t>Allogene</a:t>
                      </a:r>
                      <a:endParaRPr sz="1800" b="1">
                        <a:solidFill>
                          <a:schemeClr val="dk1"/>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800" b="1">
                          <a:solidFill>
                            <a:schemeClr val="dk1"/>
                          </a:solidFill>
                          <a:latin typeface="Times New Roman"/>
                          <a:ea typeface="Times New Roman"/>
                          <a:cs typeface="Times New Roman"/>
                          <a:sym typeface="Times New Roman"/>
                        </a:rPr>
                        <a:t>Industry Average</a:t>
                      </a:r>
                      <a:endParaRPr sz="1800" b="1">
                        <a:solidFill>
                          <a:schemeClr val="dk1"/>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0"/>
                  </a:ext>
                </a:extLst>
              </a:tr>
              <a:tr h="743350">
                <a:tc>
                  <a:txBody>
                    <a:bodyPr/>
                    <a:lstStyle/>
                    <a:p>
                      <a:pPr marL="0" lvl="0" indent="0" algn="l" rtl="0">
                        <a:spcBef>
                          <a:spcPts val="0"/>
                        </a:spcBef>
                        <a:spcAft>
                          <a:spcPts val="0"/>
                        </a:spcAft>
                        <a:buNone/>
                      </a:pPr>
                      <a:r>
                        <a:rPr lang="en" sz="1800" b="1">
                          <a:solidFill>
                            <a:schemeClr val="dk1"/>
                          </a:solidFill>
                          <a:latin typeface="Times New Roman"/>
                          <a:ea typeface="Times New Roman"/>
                          <a:cs typeface="Times New Roman"/>
                          <a:sym typeface="Times New Roman"/>
                        </a:rPr>
                        <a:t>Return on Assets</a:t>
                      </a:r>
                      <a:endParaRPr sz="1800" b="1">
                        <a:solidFill>
                          <a:schemeClr val="dk1"/>
                        </a:solidFill>
                        <a:latin typeface="Times New Roman"/>
                        <a:ea typeface="Times New Roman"/>
                        <a:cs typeface="Times New Roman"/>
                        <a:sym typeface="Times New Roman"/>
                      </a:endParaRPr>
                    </a:p>
                  </a:txBody>
                  <a:tcPr marL="91425" marR="91425" marT="19050" marB="19050"/>
                </a:tc>
                <a:tc>
                  <a:txBody>
                    <a:bodyPr/>
                    <a:lstStyle/>
                    <a:p>
                      <a:pPr marL="0" lvl="0" indent="0" algn="l" rtl="0">
                        <a:spcBef>
                          <a:spcPts val="0"/>
                        </a:spcBef>
                        <a:spcAft>
                          <a:spcPts val="0"/>
                        </a:spcAft>
                        <a:buNone/>
                      </a:pPr>
                      <a:r>
                        <a:rPr lang="en" sz="1800" b="1">
                          <a:solidFill>
                            <a:schemeClr val="dk1"/>
                          </a:solidFill>
                          <a:latin typeface="Times New Roman"/>
                          <a:ea typeface="Times New Roman"/>
                          <a:cs typeface="Times New Roman"/>
                          <a:sym typeface="Times New Roman"/>
                        </a:rPr>
                        <a:t>-24.53%</a:t>
                      </a:r>
                      <a:endParaRPr sz="1800" b="1">
                        <a:solidFill>
                          <a:schemeClr val="dk1"/>
                        </a:solidFill>
                        <a:latin typeface="Times New Roman"/>
                        <a:ea typeface="Times New Roman"/>
                        <a:cs typeface="Times New Roman"/>
                        <a:sym typeface="Times New Roman"/>
                      </a:endParaRPr>
                    </a:p>
                  </a:txBody>
                  <a:tcPr marL="91425" marR="91425" marT="91425" marB="91425"/>
                </a:tc>
                <a:tc>
                  <a:txBody>
                    <a:bodyPr/>
                    <a:lstStyle/>
                    <a:p>
                      <a:pPr marL="0" lvl="0" indent="0" algn="r" rtl="0">
                        <a:lnSpc>
                          <a:spcPct val="115000"/>
                        </a:lnSpc>
                        <a:spcBef>
                          <a:spcPts val="0"/>
                        </a:spcBef>
                        <a:spcAft>
                          <a:spcPts val="0"/>
                        </a:spcAft>
                        <a:buNone/>
                      </a:pPr>
                      <a:r>
                        <a:rPr lang="en" sz="1800" b="1">
                          <a:solidFill>
                            <a:schemeClr val="dk1"/>
                          </a:solidFill>
                          <a:latin typeface="Times New Roman"/>
                          <a:ea typeface="Times New Roman"/>
                          <a:cs typeface="Times New Roman"/>
                          <a:sym typeface="Times New Roman"/>
                        </a:rPr>
                        <a:t>-12.25%</a:t>
                      </a:r>
                      <a:endParaRPr sz="1800" b="1">
                        <a:solidFill>
                          <a:schemeClr val="dk1"/>
                        </a:solidFill>
                        <a:latin typeface="Times New Roman"/>
                        <a:ea typeface="Times New Roman"/>
                        <a:cs typeface="Times New Roman"/>
                        <a:sym typeface="Times New Roman"/>
                      </a:endParaRPr>
                    </a:p>
                  </a:txBody>
                  <a:tcPr marL="91425" marR="91425" marT="19050" marB="19050"/>
                </a:tc>
                <a:extLst>
                  <a:ext uri="{0D108BD9-81ED-4DB2-BD59-A6C34878D82A}">
                    <a16:rowId xmlns:a16="http://schemas.microsoft.com/office/drawing/2014/main" val="10001"/>
                  </a:ext>
                </a:extLst>
              </a:tr>
              <a:tr h="743350">
                <a:tc>
                  <a:txBody>
                    <a:bodyPr/>
                    <a:lstStyle/>
                    <a:p>
                      <a:pPr marL="0" lvl="0" indent="0" algn="l" rtl="0">
                        <a:spcBef>
                          <a:spcPts val="0"/>
                        </a:spcBef>
                        <a:spcAft>
                          <a:spcPts val="0"/>
                        </a:spcAft>
                        <a:buNone/>
                      </a:pPr>
                      <a:r>
                        <a:rPr lang="en" sz="1800" b="1">
                          <a:solidFill>
                            <a:schemeClr val="dk1"/>
                          </a:solidFill>
                          <a:latin typeface="Times New Roman"/>
                          <a:ea typeface="Times New Roman"/>
                          <a:cs typeface="Times New Roman"/>
                          <a:sym typeface="Times New Roman"/>
                        </a:rPr>
                        <a:t>Return on  Equity</a:t>
                      </a:r>
                      <a:endParaRPr sz="1800" b="1">
                        <a:solidFill>
                          <a:schemeClr val="dk1"/>
                        </a:solidFill>
                        <a:latin typeface="Times New Roman"/>
                        <a:ea typeface="Times New Roman"/>
                        <a:cs typeface="Times New Roman"/>
                        <a:sym typeface="Times New Roman"/>
                      </a:endParaRPr>
                    </a:p>
                  </a:txBody>
                  <a:tcPr marL="91425" marR="91425" marT="19050" marB="19050"/>
                </a:tc>
                <a:tc>
                  <a:txBody>
                    <a:bodyPr/>
                    <a:lstStyle/>
                    <a:p>
                      <a:pPr marL="0" lvl="0" indent="0" algn="l" rtl="0">
                        <a:spcBef>
                          <a:spcPts val="0"/>
                        </a:spcBef>
                        <a:spcAft>
                          <a:spcPts val="0"/>
                        </a:spcAft>
                        <a:buNone/>
                      </a:pPr>
                      <a:r>
                        <a:rPr lang="en" sz="1800" b="1">
                          <a:solidFill>
                            <a:schemeClr val="dk1"/>
                          </a:solidFill>
                          <a:latin typeface="Times New Roman"/>
                          <a:ea typeface="Times New Roman"/>
                          <a:cs typeface="Times New Roman"/>
                          <a:sym typeface="Times New Roman"/>
                        </a:rPr>
                        <a:t>-27.65%</a:t>
                      </a:r>
                      <a:endParaRPr sz="1800" b="1">
                        <a:solidFill>
                          <a:schemeClr val="dk1"/>
                        </a:solidFill>
                        <a:latin typeface="Times New Roman"/>
                        <a:ea typeface="Times New Roman"/>
                        <a:cs typeface="Times New Roman"/>
                        <a:sym typeface="Times New Roman"/>
                      </a:endParaRPr>
                    </a:p>
                  </a:txBody>
                  <a:tcPr marL="91425" marR="91425" marT="19050" marB="19050"/>
                </a:tc>
                <a:tc>
                  <a:txBody>
                    <a:bodyPr/>
                    <a:lstStyle/>
                    <a:p>
                      <a:pPr marL="0" lvl="0" indent="0" algn="r" rtl="0">
                        <a:lnSpc>
                          <a:spcPct val="115000"/>
                        </a:lnSpc>
                        <a:spcBef>
                          <a:spcPts val="0"/>
                        </a:spcBef>
                        <a:spcAft>
                          <a:spcPts val="0"/>
                        </a:spcAft>
                        <a:buNone/>
                      </a:pPr>
                      <a:r>
                        <a:rPr lang="en" sz="1800" b="1">
                          <a:solidFill>
                            <a:schemeClr val="dk1"/>
                          </a:solidFill>
                          <a:latin typeface="Times New Roman"/>
                          <a:ea typeface="Times New Roman"/>
                          <a:cs typeface="Times New Roman"/>
                          <a:sym typeface="Times New Roman"/>
                        </a:rPr>
                        <a:t>-17.25%</a:t>
                      </a:r>
                      <a:endParaRPr sz="1800" b="1">
                        <a:solidFill>
                          <a:schemeClr val="dk1"/>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2"/>
                  </a:ext>
                </a:extLst>
              </a:tr>
              <a:tr h="743350">
                <a:tc>
                  <a:txBody>
                    <a:bodyPr/>
                    <a:lstStyle/>
                    <a:p>
                      <a:pPr marL="0" lvl="0" indent="0" algn="l" rtl="0">
                        <a:spcBef>
                          <a:spcPts val="0"/>
                        </a:spcBef>
                        <a:spcAft>
                          <a:spcPts val="0"/>
                        </a:spcAft>
                        <a:buNone/>
                      </a:pPr>
                      <a:r>
                        <a:rPr lang="en" sz="1800" b="1">
                          <a:solidFill>
                            <a:schemeClr val="dk1"/>
                          </a:solidFill>
                          <a:latin typeface="Times New Roman"/>
                          <a:ea typeface="Times New Roman"/>
                          <a:cs typeface="Times New Roman"/>
                          <a:sym typeface="Times New Roman"/>
                        </a:rPr>
                        <a:t>Operating Profit Margin </a:t>
                      </a:r>
                      <a:endParaRPr sz="1800" b="1">
                        <a:solidFill>
                          <a:schemeClr val="dk1"/>
                        </a:solidFill>
                        <a:latin typeface="Times New Roman"/>
                        <a:ea typeface="Times New Roman"/>
                        <a:cs typeface="Times New Roman"/>
                        <a:sym typeface="Times New Roman"/>
                      </a:endParaRPr>
                    </a:p>
                  </a:txBody>
                  <a:tcPr marL="91425" marR="91425" marT="19050" marB="19050"/>
                </a:tc>
                <a:tc>
                  <a:txBody>
                    <a:bodyPr/>
                    <a:lstStyle/>
                    <a:p>
                      <a:pPr marL="0" lvl="0" indent="0" algn="l" rtl="0">
                        <a:spcBef>
                          <a:spcPts val="0"/>
                        </a:spcBef>
                        <a:spcAft>
                          <a:spcPts val="0"/>
                        </a:spcAft>
                        <a:buNone/>
                      </a:pPr>
                      <a:r>
                        <a:rPr lang="en" sz="1800" b="1">
                          <a:solidFill>
                            <a:schemeClr val="dk1"/>
                          </a:solidFill>
                          <a:latin typeface="Times New Roman"/>
                          <a:ea typeface="Times New Roman"/>
                          <a:cs typeface="Times New Roman"/>
                          <a:sym typeface="Times New Roman"/>
                        </a:rPr>
                        <a:t>-1276.79%</a:t>
                      </a:r>
                      <a:endParaRPr sz="1800" b="1">
                        <a:solidFill>
                          <a:schemeClr val="dk1"/>
                        </a:solidFill>
                        <a:latin typeface="Times New Roman"/>
                        <a:ea typeface="Times New Roman"/>
                        <a:cs typeface="Times New Roman"/>
                        <a:sym typeface="Times New Roman"/>
                      </a:endParaRPr>
                    </a:p>
                  </a:txBody>
                  <a:tcPr marL="91425" marR="91425" marT="19050" marB="19050"/>
                </a:tc>
                <a:tc>
                  <a:txBody>
                    <a:bodyPr/>
                    <a:lstStyle/>
                    <a:p>
                      <a:pPr marL="0" lvl="0" indent="0" algn="r" rtl="0">
                        <a:lnSpc>
                          <a:spcPct val="115000"/>
                        </a:lnSpc>
                        <a:spcBef>
                          <a:spcPts val="0"/>
                        </a:spcBef>
                        <a:spcAft>
                          <a:spcPts val="0"/>
                        </a:spcAft>
                        <a:buNone/>
                      </a:pPr>
                      <a:r>
                        <a:rPr lang="en" sz="1800" b="1">
                          <a:solidFill>
                            <a:schemeClr val="dk1"/>
                          </a:solidFill>
                          <a:latin typeface="Times New Roman"/>
                          <a:ea typeface="Times New Roman"/>
                          <a:cs typeface="Times New Roman"/>
                          <a:sym typeface="Times New Roman"/>
                        </a:rPr>
                        <a:t>-46.00%</a:t>
                      </a:r>
                      <a:endParaRPr sz="1800" b="1">
                        <a:solidFill>
                          <a:schemeClr val="dk1"/>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3"/>
                  </a:ext>
                </a:extLst>
              </a:tr>
              <a:tr h="625850">
                <a:tc>
                  <a:txBody>
                    <a:bodyPr/>
                    <a:lstStyle/>
                    <a:p>
                      <a:pPr marL="0" lvl="0" indent="0" algn="l" rtl="0">
                        <a:spcBef>
                          <a:spcPts val="0"/>
                        </a:spcBef>
                        <a:spcAft>
                          <a:spcPts val="0"/>
                        </a:spcAft>
                        <a:buNone/>
                      </a:pPr>
                      <a:r>
                        <a:rPr lang="en" sz="1800" b="1">
                          <a:solidFill>
                            <a:schemeClr val="dk1"/>
                          </a:solidFill>
                          <a:latin typeface="Times New Roman"/>
                          <a:ea typeface="Times New Roman"/>
                          <a:cs typeface="Times New Roman"/>
                          <a:sym typeface="Times New Roman"/>
                        </a:rPr>
                        <a:t>Current Ratio</a:t>
                      </a:r>
                      <a:endParaRPr sz="1800" b="1">
                        <a:solidFill>
                          <a:schemeClr val="dk1"/>
                        </a:solidFill>
                        <a:latin typeface="Times New Roman"/>
                        <a:ea typeface="Times New Roman"/>
                        <a:cs typeface="Times New Roman"/>
                        <a:sym typeface="Times New Roman"/>
                      </a:endParaRPr>
                    </a:p>
                  </a:txBody>
                  <a:tcPr marL="91425" marR="91425" marT="19050" marB="19050"/>
                </a:tc>
                <a:tc>
                  <a:txBody>
                    <a:bodyPr/>
                    <a:lstStyle/>
                    <a:p>
                      <a:pPr marL="0" lvl="0" indent="0" algn="l" rtl="0">
                        <a:spcBef>
                          <a:spcPts val="0"/>
                        </a:spcBef>
                        <a:spcAft>
                          <a:spcPts val="0"/>
                        </a:spcAft>
                        <a:buNone/>
                      </a:pPr>
                      <a:r>
                        <a:rPr lang="en" sz="1800" b="1">
                          <a:solidFill>
                            <a:schemeClr val="dk1"/>
                          </a:solidFill>
                          <a:latin typeface="Times New Roman"/>
                          <a:ea typeface="Times New Roman"/>
                          <a:cs typeface="Times New Roman"/>
                          <a:sym typeface="Times New Roman"/>
                        </a:rPr>
                        <a:t>1277.32%</a:t>
                      </a:r>
                      <a:endParaRPr sz="1800" b="1">
                        <a:solidFill>
                          <a:schemeClr val="dk1"/>
                        </a:solidFill>
                        <a:latin typeface="Times New Roman"/>
                        <a:ea typeface="Times New Roman"/>
                        <a:cs typeface="Times New Roman"/>
                        <a:sym typeface="Times New Roman"/>
                      </a:endParaRPr>
                    </a:p>
                  </a:txBody>
                  <a:tcPr marL="91425" marR="91425" marT="91425" marB="91425"/>
                </a:tc>
                <a:tc>
                  <a:txBody>
                    <a:bodyPr/>
                    <a:lstStyle/>
                    <a:p>
                      <a:pPr marL="0" lvl="0" indent="0" algn="r" rtl="0">
                        <a:lnSpc>
                          <a:spcPct val="115000"/>
                        </a:lnSpc>
                        <a:spcBef>
                          <a:spcPts val="0"/>
                        </a:spcBef>
                        <a:spcAft>
                          <a:spcPts val="0"/>
                        </a:spcAft>
                        <a:buNone/>
                      </a:pPr>
                      <a:r>
                        <a:rPr lang="en" sz="1800" b="1">
                          <a:solidFill>
                            <a:schemeClr val="dk1"/>
                          </a:solidFill>
                          <a:latin typeface="Times New Roman"/>
                          <a:ea typeface="Times New Roman"/>
                          <a:cs typeface="Times New Roman"/>
                          <a:sym typeface="Times New Roman"/>
                        </a:rPr>
                        <a:t>522.50%</a:t>
                      </a:r>
                      <a:endParaRPr sz="1800" b="1">
                        <a:solidFill>
                          <a:schemeClr val="dk1"/>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4"/>
                  </a:ext>
                </a:extLst>
              </a:tr>
              <a:tr h="625850">
                <a:tc>
                  <a:txBody>
                    <a:bodyPr/>
                    <a:lstStyle/>
                    <a:p>
                      <a:pPr marL="0" lvl="0" indent="0" algn="l" rtl="0">
                        <a:spcBef>
                          <a:spcPts val="0"/>
                        </a:spcBef>
                        <a:spcAft>
                          <a:spcPts val="0"/>
                        </a:spcAft>
                        <a:buNone/>
                      </a:pPr>
                      <a:r>
                        <a:rPr lang="en" sz="1800" b="1">
                          <a:solidFill>
                            <a:schemeClr val="dk1"/>
                          </a:solidFill>
                          <a:latin typeface="Times New Roman"/>
                          <a:ea typeface="Times New Roman"/>
                          <a:cs typeface="Times New Roman"/>
                          <a:sym typeface="Times New Roman"/>
                        </a:rPr>
                        <a:t>Debt to Assets</a:t>
                      </a:r>
                      <a:endParaRPr sz="1800" b="1">
                        <a:solidFill>
                          <a:schemeClr val="dk1"/>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800" b="1">
                          <a:solidFill>
                            <a:schemeClr val="dk1"/>
                          </a:solidFill>
                          <a:latin typeface="Times New Roman"/>
                          <a:ea typeface="Times New Roman"/>
                          <a:cs typeface="Times New Roman"/>
                          <a:sym typeface="Times New Roman"/>
                        </a:rPr>
                        <a:t>11.34%</a:t>
                      </a:r>
                      <a:endParaRPr sz="1800" b="1">
                        <a:solidFill>
                          <a:schemeClr val="dk1"/>
                        </a:solidFill>
                        <a:latin typeface="Times New Roman"/>
                        <a:ea typeface="Times New Roman"/>
                        <a:cs typeface="Times New Roman"/>
                        <a:sym typeface="Times New Roman"/>
                      </a:endParaRPr>
                    </a:p>
                  </a:txBody>
                  <a:tcPr marL="91425" marR="91425" marT="19050" marB="19050"/>
                </a:tc>
                <a:tc>
                  <a:txBody>
                    <a:bodyPr/>
                    <a:lstStyle/>
                    <a:p>
                      <a:pPr marL="0" lvl="0" indent="0" algn="r" rtl="0">
                        <a:lnSpc>
                          <a:spcPct val="115000"/>
                        </a:lnSpc>
                        <a:spcBef>
                          <a:spcPts val="0"/>
                        </a:spcBef>
                        <a:spcAft>
                          <a:spcPts val="0"/>
                        </a:spcAft>
                        <a:buNone/>
                      </a:pPr>
                      <a:r>
                        <a:rPr lang="en" sz="1800" b="1">
                          <a:solidFill>
                            <a:schemeClr val="dk1"/>
                          </a:solidFill>
                          <a:latin typeface="Times New Roman"/>
                          <a:ea typeface="Times New Roman"/>
                          <a:cs typeface="Times New Roman"/>
                          <a:sym typeface="Times New Roman"/>
                        </a:rPr>
                        <a:t>31.75%</a:t>
                      </a:r>
                      <a:endParaRPr sz="1800" b="1">
                        <a:solidFill>
                          <a:schemeClr val="dk1"/>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5"/>
                  </a:ext>
                </a:extLst>
              </a:tr>
              <a:tr h="625850">
                <a:tc>
                  <a:txBody>
                    <a:bodyPr/>
                    <a:lstStyle/>
                    <a:p>
                      <a:pPr marL="0" lvl="0" indent="0" algn="l" rtl="0">
                        <a:spcBef>
                          <a:spcPts val="0"/>
                        </a:spcBef>
                        <a:spcAft>
                          <a:spcPts val="0"/>
                        </a:spcAft>
                        <a:buNone/>
                      </a:pPr>
                      <a:r>
                        <a:rPr lang="en" sz="1800" b="1">
                          <a:solidFill>
                            <a:schemeClr val="dk1"/>
                          </a:solidFill>
                          <a:latin typeface="Times New Roman"/>
                          <a:ea typeface="Times New Roman"/>
                          <a:cs typeface="Times New Roman"/>
                          <a:sym typeface="Times New Roman"/>
                        </a:rPr>
                        <a:t>Debt to Equity</a:t>
                      </a:r>
                      <a:endParaRPr sz="1800" b="1">
                        <a:solidFill>
                          <a:schemeClr val="dk1"/>
                        </a:solidFill>
                        <a:latin typeface="Times New Roman"/>
                        <a:ea typeface="Times New Roman"/>
                        <a:cs typeface="Times New Roman"/>
                        <a:sym typeface="Times New Roman"/>
                      </a:endParaRPr>
                    </a:p>
                  </a:txBody>
                  <a:tcPr marL="91425" marR="91425" marT="19050" marB="19050"/>
                </a:tc>
                <a:tc>
                  <a:txBody>
                    <a:bodyPr/>
                    <a:lstStyle/>
                    <a:p>
                      <a:pPr marL="0" lvl="0" indent="0" algn="l" rtl="0">
                        <a:spcBef>
                          <a:spcPts val="0"/>
                        </a:spcBef>
                        <a:spcAft>
                          <a:spcPts val="0"/>
                        </a:spcAft>
                        <a:buNone/>
                      </a:pPr>
                      <a:r>
                        <a:rPr lang="en" sz="1800" b="1">
                          <a:solidFill>
                            <a:schemeClr val="dk1"/>
                          </a:solidFill>
                          <a:latin typeface="Times New Roman"/>
                          <a:ea typeface="Times New Roman"/>
                          <a:cs typeface="Times New Roman"/>
                          <a:sym typeface="Times New Roman"/>
                        </a:rPr>
                        <a:t>12.81%</a:t>
                      </a:r>
                      <a:endParaRPr sz="1800" b="1">
                        <a:solidFill>
                          <a:schemeClr val="dk1"/>
                        </a:solidFill>
                        <a:latin typeface="Times New Roman"/>
                        <a:ea typeface="Times New Roman"/>
                        <a:cs typeface="Times New Roman"/>
                        <a:sym typeface="Times New Roman"/>
                      </a:endParaRPr>
                    </a:p>
                  </a:txBody>
                  <a:tcPr marL="91425" marR="91425" marT="19050" marB="19050"/>
                </a:tc>
                <a:tc>
                  <a:txBody>
                    <a:bodyPr/>
                    <a:lstStyle/>
                    <a:p>
                      <a:pPr marL="0" lvl="0" indent="0" algn="r" rtl="0">
                        <a:lnSpc>
                          <a:spcPct val="115000"/>
                        </a:lnSpc>
                        <a:spcBef>
                          <a:spcPts val="0"/>
                        </a:spcBef>
                        <a:spcAft>
                          <a:spcPts val="0"/>
                        </a:spcAft>
                        <a:buNone/>
                      </a:pPr>
                      <a:r>
                        <a:rPr lang="en" sz="1800" b="1">
                          <a:solidFill>
                            <a:schemeClr val="dk1"/>
                          </a:solidFill>
                          <a:latin typeface="Times New Roman"/>
                          <a:ea typeface="Times New Roman"/>
                          <a:cs typeface="Times New Roman"/>
                          <a:sym typeface="Times New Roman"/>
                        </a:rPr>
                        <a:t>46.50%</a:t>
                      </a:r>
                      <a:endParaRPr sz="1800" b="1">
                        <a:solidFill>
                          <a:schemeClr val="dk1"/>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6"/>
                  </a:ext>
                </a:extLst>
              </a:tr>
            </a:tbl>
          </a:graphicData>
        </a:graphic>
      </p:graphicFrame>
      <p:pic>
        <p:nvPicPr>
          <p:cNvPr id="121" name="Google Shape;121;p20"/>
          <p:cNvPicPr preferRelativeResize="0"/>
          <p:nvPr/>
        </p:nvPicPr>
        <p:blipFill rotWithShape="1">
          <a:blip r:embed="rId3">
            <a:alphaModFix/>
          </a:blip>
          <a:srcRect t="-9420" b="9420"/>
          <a:stretch/>
        </p:blipFill>
        <p:spPr>
          <a:xfrm>
            <a:off x="0" y="4143024"/>
            <a:ext cx="3912975" cy="1000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1"/>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Allogene’s Strategy</a:t>
            </a:r>
            <a:endParaRPr/>
          </a:p>
        </p:txBody>
      </p:sp>
      <p:sp>
        <p:nvSpPr>
          <p:cNvPr id="127" name="Google Shape;127;p21"/>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CAR Therapy</a:t>
            </a:r>
            <a:endParaRPr/>
          </a:p>
          <a:p>
            <a:pPr marL="914400" lvl="1" indent="-317500" algn="l" rtl="0">
              <a:spcBef>
                <a:spcPts val="0"/>
              </a:spcBef>
              <a:spcAft>
                <a:spcPts val="0"/>
              </a:spcAft>
              <a:buSzPts val="1400"/>
              <a:buChar char="○"/>
            </a:pPr>
            <a:r>
              <a:rPr lang="en"/>
              <a:t>Unique product differentiates</a:t>
            </a:r>
            <a:endParaRPr/>
          </a:p>
          <a:p>
            <a:pPr marL="914400" lvl="1" indent="-317500" algn="l" rtl="0">
              <a:spcBef>
                <a:spcPts val="0"/>
              </a:spcBef>
              <a:spcAft>
                <a:spcPts val="0"/>
              </a:spcAft>
              <a:buSzPts val="1400"/>
              <a:buChar char="○"/>
            </a:pPr>
            <a:r>
              <a:rPr lang="en"/>
              <a:t>Single Focus </a:t>
            </a:r>
            <a:endParaRPr/>
          </a:p>
          <a:p>
            <a:pPr marL="457200" lvl="0" indent="-342900" algn="l" rtl="0">
              <a:spcBef>
                <a:spcPts val="0"/>
              </a:spcBef>
              <a:spcAft>
                <a:spcPts val="0"/>
              </a:spcAft>
              <a:buSzPts val="1800"/>
              <a:buChar char="●"/>
            </a:pPr>
            <a:r>
              <a:rPr lang="en"/>
              <a:t>Getting product to market</a:t>
            </a:r>
            <a:endParaRPr/>
          </a:p>
          <a:p>
            <a:pPr marL="914400" lvl="1" indent="-317500" algn="l" rtl="0">
              <a:spcBef>
                <a:spcPts val="0"/>
              </a:spcBef>
              <a:spcAft>
                <a:spcPts val="0"/>
              </a:spcAft>
              <a:buSzPts val="1400"/>
              <a:buChar char="○"/>
            </a:pPr>
            <a:r>
              <a:rPr lang="en"/>
              <a:t>Research takes time</a:t>
            </a:r>
            <a:endParaRPr/>
          </a:p>
          <a:p>
            <a:pPr marL="457200" lvl="0" indent="-342900" algn="l" rtl="0">
              <a:spcBef>
                <a:spcPts val="0"/>
              </a:spcBef>
              <a:spcAft>
                <a:spcPts val="0"/>
              </a:spcAft>
              <a:buSzPts val="1800"/>
              <a:buChar char="●"/>
            </a:pPr>
            <a:r>
              <a:rPr lang="en"/>
              <a:t>Approvals</a:t>
            </a:r>
            <a:endParaRPr/>
          </a:p>
          <a:p>
            <a:pPr marL="914400" lvl="1" indent="-317500" algn="l" rtl="0">
              <a:spcBef>
                <a:spcPts val="0"/>
              </a:spcBef>
              <a:spcAft>
                <a:spcPts val="0"/>
              </a:spcAft>
              <a:buSzPts val="1400"/>
              <a:buChar char="○"/>
            </a:pPr>
            <a:r>
              <a:rPr lang="en"/>
              <a:t>FDA</a:t>
            </a:r>
            <a:endParaRPr/>
          </a:p>
          <a:p>
            <a:pPr marL="914400" lvl="1" indent="-317500" algn="l" rtl="0">
              <a:spcBef>
                <a:spcPts val="0"/>
              </a:spcBef>
              <a:spcAft>
                <a:spcPts val="0"/>
              </a:spcAft>
              <a:buSzPts val="1400"/>
              <a:buChar char="○"/>
            </a:pPr>
            <a:r>
              <a:rPr lang="en"/>
              <a:t>EMA</a:t>
            </a:r>
            <a:endParaRPr/>
          </a:p>
          <a:p>
            <a:pPr marL="914400" lvl="1" indent="-317500" algn="l" rtl="0">
              <a:spcBef>
                <a:spcPts val="0"/>
              </a:spcBef>
              <a:spcAft>
                <a:spcPts val="0"/>
              </a:spcAft>
              <a:buSzPts val="1400"/>
              <a:buChar char="○"/>
            </a:pPr>
            <a:r>
              <a:rPr lang="en"/>
              <a:t>GDPR</a:t>
            </a:r>
            <a:endParaRPr/>
          </a:p>
        </p:txBody>
      </p:sp>
      <p:pic>
        <p:nvPicPr>
          <p:cNvPr id="128" name="Google Shape;128;p21"/>
          <p:cNvPicPr preferRelativeResize="0"/>
          <p:nvPr/>
        </p:nvPicPr>
        <p:blipFill>
          <a:blip r:embed="rId3">
            <a:alphaModFix/>
          </a:blip>
          <a:stretch>
            <a:fillRect/>
          </a:stretch>
        </p:blipFill>
        <p:spPr>
          <a:xfrm>
            <a:off x="4776075" y="1378324"/>
            <a:ext cx="3980025" cy="2655099"/>
          </a:xfrm>
          <a:prstGeom prst="rect">
            <a:avLst/>
          </a:prstGeom>
          <a:noFill/>
          <a:ln>
            <a:noFill/>
          </a:ln>
        </p:spPr>
      </p:pic>
    </p:spTree>
  </p:cSld>
  <p:clrMapOvr>
    <a:masterClrMapping/>
  </p:clrMapOvr>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1129</Words>
  <Application>Microsoft Office PowerPoint</Application>
  <PresentationFormat>On-screen Show (16:9)</PresentationFormat>
  <Paragraphs>144</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Roboto</vt:lpstr>
      <vt:lpstr>Times New Roman</vt:lpstr>
      <vt:lpstr>Roboto Slab</vt:lpstr>
      <vt:lpstr>Arial</vt:lpstr>
      <vt:lpstr>Marina</vt:lpstr>
      <vt:lpstr>Allogene Therapeutics</vt:lpstr>
      <vt:lpstr>Allogene Therapeutics  </vt:lpstr>
      <vt:lpstr>Table of Contents</vt:lpstr>
      <vt:lpstr>Background</vt:lpstr>
      <vt:lpstr>Environment </vt:lpstr>
      <vt:lpstr>Environment Cont.</vt:lpstr>
      <vt:lpstr>Board of Directors</vt:lpstr>
      <vt:lpstr>Financials</vt:lpstr>
      <vt:lpstr>Allogene’s Strategy</vt:lpstr>
      <vt:lpstr>Strategic entrepreneurship </vt:lpstr>
      <vt:lpstr>Future</vt:lpstr>
      <vt:lpstr>Suggestions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Natalie Ramdeo</cp:lastModifiedBy>
  <cp:revision>1</cp:revision>
  <dcterms:modified xsi:type="dcterms:W3CDTF">2025-07-04T13:50:43Z</dcterms:modified>
</cp:coreProperties>
</file>